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34" r:id="rId1"/>
  </p:sldMasterIdLst>
  <p:sldIdLst>
    <p:sldId id="256" r:id="rId2"/>
    <p:sldId id="277" r:id="rId3"/>
    <p:sldId id="272" r:id="rId4"/>
    <p:sldId id="274" r:id="rId5"/>
    <p:sldId id="258" r:id="rId6"/>
    <p:sldId id="259" r:id="rId7"/>
    <p:sldId id="260" r:id="rId8"/>
    <p:sldId id="261" r:id="rId9"/>
    <p:sldId id="262" r:id="rId10"/>
    <p:sldId id="265" r:id="rId11"/>
    <p:sldId id="268" r:id="rId12"/>
    <p:sldId id="275" r:id="rId13"/>
    <p:sldId id="276" r:id="rId14"/>
    <p:sldId id="286" r:id="rId15"/>
    <p:sldId id="273"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488" autoAdjust="0"/>
    <p:restoredTop sz="94660"/>
  </p:normalViewPr>
  <p:slideViewPr>
    <p:cSldViewPr snapToGrid="0">
      <p:cViewPr varScale="1">
        <p:scale>
          <a:sx n="68" d="100"/>
          <a:sy n="68" d="100"/>
        </p:scale>
        <p:origin x="63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13766844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310086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09961680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586B75A-687E-405C-8A0B-8D00578BA2C3}" type="datetimeFigureOut">
              <a:rPr lang="en-US" smtClean="0"/>
              <a:pPr/>
              <a:t>5/13/2026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35393648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smtClean="0"/>
              <a:pPr/>
              <a:t>5/13/2026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60058447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586B75A-687E-405C-8A0B-8D00578BA2C3}" type="datetimeFigureOut">
              <a:rPr lang="en-US" smtClean="0"/>
              <a:pPr/>
              <a:t>5/13/2026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98930094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86B75A-687E-405C-8A0B-8D00578BA2C3}" type="datetimeFigureOut">
              <a:rPr lang="en-US" smtClean="0"/>
              <a:pPr/>
              <a:t>5/13/2026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1746556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5/13/2026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1036861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
        <p:nvSpPr>
          <p:cNvPr id="5" name="Date Placeholder 4"/>
          <p:cNvSpPr>
            <a:spLocks noGrp="1"/>
          </p:cNvSpPr>
          <p:nvPr>
            <p:ph type="dt" sz="half" idx="10"/>
          </p:nvPr>
        </p:nvSpPr>
        <p:spPr/>
        <p:txBody>
          <a:bodyPr/>
          <a:lstStyle/>
          <a:p>
            <a:fld id="{5586B75A-687E-405C-8A0B-8D00578BA2C3}" type="datetimeFigureOut">
              <a:rPr lang="en-US" smtClean="0"/>
              <a:pPr/>
              <a:t>5/13/2026</a:t>
            </a:fld>
            <a:endParaRPr lang="en-US" dirty="0"/>
          </a:p>
        </p:txBody>
      </p:sp>
    </p:spTree>
    <p:extLst>
      <p:ext uri="{BB962C8B-B14F-4D97-AF65-F5344CB8AC3E}">
        <p14:creationId xmlns:p14="http://schemas.microsoft.com/office/powerpoint/2010/main" val="401369637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25791963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857165111"/>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6784549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133350172"/>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09671742"/>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36966467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5/13/2026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35716538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586B75A-687E-405C-8A0B-8D00578BA2C3}" type="datetimeFigureOut">
              <a:rPr lang="en-US" smtClean="0"/>
              <a:pPr/>
              <a:t>5/13/2026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630948567"/>
      </p:ext>
    </p:extLst>
  </p:cSld>
  <p:clrMap bg1="lt1" tx1="dk1" bg2="lt2" tx2="dk2" accent1="accent1" accent2="accent2" accent3="accent3" accent4="accent4" accent5="accent5" accent6="accent6" hlink="hlink" folHlink="folHlink"/>
  <p:sldLayoutIdLst>
    <p:sldLayoutId id="2147483935" r:id="rId1"/>
    <p:sldLayoutId id="2147483936" r:id="rId2"/>
    <p:sldLayoutId id="2147483937" r:id="rId3"/>
    <p:sldLayoutId id="2147483938" r:id="rId4"/>
    <p:sldLayoutId id="2147483939" r:id="rId5"/>
    <p:sldLayoutId id="2147483940" r:id="rId6"/>
    <p:sldLayoutId id="2147483941" r:id="rId7"/>
    <p:sldLayoutId id="2147483942" r:id="rId8"/>
    <p:sldLayoutId id="2147483943" r:id="rId9"/>
    <p:sldLayoutId id="2147483944" r:id="rId10"/>
    <p:sldLayoutId id="2147483945" r:id="rId11"/>
    <p:sldLayoutId id="2147483946" r:id="rId12"/>
    <p:sldLayoutId id="2147483947" r:id="rId13"/>
    <p:sldLayoutId id="2147483948" r:id="rId14"/>
    <p:sldLayoutId id="2147483949" r:id="rId15"/>
    <p:sldLayoutId id="2147483950" r:id="rId16"/>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B3A28-B9B8-4596-8234-4B51698DCEFB}"/>
              </a:ext>
            </a:extLst>
          </p:cNvPr>
          <p:cNvSpPr>
            <a:spLocks noGrp="1"/>
          </p:cNvSpPr>
          <p:nvPr>
            <p:ph type="ctrTitle"/>
          </p:nvPr>
        </p:nvSpPr>
        <p:spPr>
          <a:xfrm>
            <a:off x="3464559" y="1411761"/>
            <a:ext cx="6107236" cy="2252003"/>
          </a:xfrm>
          <a:ln>
            <a:solidFill>
              <a:schemeClr val="bg1"/>
            </a:solidFill>
          </a:ln>
        </p:spPr>
        <p:txBody>
          <a:bodyPr>
            <a:normAutofit fontScale="90000"/>
          </a:bodyPr>
          <a:lstStyle/>
          <a:p>
            <a:pPr algn="ctr"/>
            <a:br>
              <a:rPr lang="en-US" sz="4800" b="1" dirty="0">
                <a:solidFill>
                  <a:schemeClr val="tx1"/>
                </a:solidFill>
                <a:latin typeface="Tahoma" panose="020B0604030504040204" pitchFamily="34" charset="0"/>
                <a:ea typeface="Tahoma" panose="020B0604030504040204" pitchFamily="34" charset="0"/>
                <a:cs typeface="Tahoma" panose="020B0604030504040204" pitchFamily="34" charset="0"/>
              </a:rPr>
            </a:br>
            <a:r>
              <a:rPr lang="en-US" sz="4800" b="1" dirty="0">
                <a:solidFill>
                  <a:schemeClr val="tx1"/>
                </a:solidFill>
                <a:latin typeface="Tahoma" panose="020B0604030504040204" pitchFamily="34" charset="0"/>
                <a:ea typeface="Tahoma" panose="020B0604030504040204" pitchFamily="34" charset="0"/>
                <a:cs typeface="Tahoma" panose="020B0604030504040204" pitchFamily="34" charset="0"/>
              </a:rPr>
              <a:t>YUNFILLIPS MONTESSORI </a:t>
            </a:r>
            <a:br>
              <a:rPr lang="en-US" sz="4800" b="1" dirty="0">
                <a:solidFill>
                  <a:schemeClr val="tx1"/>
                </a:solidFill>
                <a:latin typeface="Tahoma" panose="020B0604030504040204" pitchFamily="34" charset="0"/>
                <a:ea typeface="Tahoma" panose="020B0604030504040204" pitchFamily="34" charset="0"/>
                <a:cs typeface="Tahoma" panose="020B0604030504040204" pitchFamily="34" charset="0"/>
              </a:rPr>
            </a:br>
            <a:r>
              <a:rPr lang="en-US" sz="4800" b="1" dirty="0">
                <a:solidFill>
                  <a:schemeClr val="tx1"/>
                </a:solidFill>
                <a:latin typeface="Tahoma" panose="020B0604030504040204" pitchFamily="34" charset="0"/>
                <a:ea typeface="Tahoma" panose="020B0604030504040204" pitchFamily="34" charset="0"/>
                <a:cs typeface="Tahoma" panose="020B0604030504040204" pitchFamily="34" charset="0"/>
              </a:rPr>
              <a:t>SCHOOLS</a:t>
            </a:r>
            <a:endParaRPr lang="en-NG" sz="48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3" name="Subtitle 2">
            <a:extLst>
              <a:ext uri="{FF2B5EF4-FFF2-40B4-BE49-F238E27FC236}">
                <a16:creationId xmlns:a16="http://schemas.microsoft.com/office/drawing/2014/main" id="{87A899DC-2DDF-44A1-B83A-D12258355B19}"/>
              </a:ext>
            </a:extLst>
          </p:cNvPr>
          <p:cNvSpPr>
            <a:spLocks noGrp="1"/>
          </p:cNvSpPr>
          <p:nvPr>
            <p:ph type="subTitle" idx="1"/>
          </p:nvPr>
        </p:nvSpPr>
        <p:spPr>
          <a:xfrm>
            <a:off x="2552960" y="4283535"/>
            <a:ext cx="5639741" cy="1668893"/>
          </a:xfrm>
        </p:spPr>
        <p:txBody>
          <a:bodyPr>
            <a:noAutofit/>
          </a:bodyPr>
          <a:lstStyle/>
          <a:p>
            <a:pPr algn="l"/>
            <a:r>
              <a:rPr lang="en-US" sz="6000" b="1" dirty="0">
                <a:solidFill>
                  <a:srgbClr val="002060"/>
                </a:solidFill>
                <a:latin typeface="+mj-lt"/>
              </a:rPr>
              <a:t>SPONSORSHIP</a:t>
            </a:r>
            <a:endParaRPr lang="en-NG" sz="6000" b="1" dirty="0">
              <a:solidFill>
                <a:srgbClr val="002060"/>
              </a:solidFill>
              <a:latin typeface="+mj-lt"/>
            </a:endParaRPr>
          </a:p>
        </p:txBody>
      </p:sp>
      <p:pic>
        <p:nvPicPr>
          <p:cNvPr id="7" name="Picture 6">
            <a:extLst>
              <a:ext uri="{FF2B5EF4-FFF2-40B4-BE49-F238E27FC236}">
                <a16:creationId xmlns:a16="http://schemas.microsoft.com/office/drawing/2014/main" id="{20103511-668B-49F0-9C9F-106DCC4D9121}"/>
              </a:ext>
            </a:extLst>
          </p:cNvPr>
          <p:cNvPicPr>
            <a:picLocks noChangeAspect="1"/>
          </p:cNvPicPr>
          <p:nvPr/>
        </p:nvPicPr>
        <p:blipFill rotWithShape="1">
          <a:blip r:embed="rId2"/>
          <a:srcRect l="-1" t="29539" r="-2725" b="24734"/>
          <a:stretch/>
        </p:blipFill>
        <p:spPr>
          <a:xfrm>
            <a:off x="1573967" y="1101876"/>
            <a:ext cx="2903095" cy="2871774"/>
          </a:xfrm>
          <a:prstGeom prst="rect">
            <a:avLst/>
          </a:prstGeom>
        </p:spPr>
      </p:pic>
    </p:spTree>
    <p:extLst>
      <p:ext uri="{BB962C8B-B14F-4D97-AF65-F5344CB8AC3E}">
        <p14:creationId xmlns:p14="http://schemas.microsoft.com/office/powerpoint/2010/main" val="247243281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EB48407B-CE71-4FD0-B650-70BFC59D3F31}"/>
              </a:ext>
            </a:extLst>
          </p:cNvPr>
          <p:cNvPicPr>
            <a:picLocks noChangeAspect="1"/>
          </p:cNvPicPr>
          <p:nvPr/>
        </p:nvPicPr>
        <p:blipFill rotWithShape="1">
          <a:blip r:embed="rId2"/>
          <a:srcRect l="6503" r="9921"/>
          <a:stretch/>
        </p:blipFill>
        <p:spPr>
          <a:xfrm>
            <a:off x="594415" y="86404"/>
            <a:ext cx="7642250" cy="4114800"/>
          </a:xfrm>
          <a:prstGeom prst="rect">
            <a:avLst/>
          </a:prstGeom>
        </p:spPr>
      </p:pic>
      <p:pic>
        <p:nvPicPr>
          <p:cNvPr id="16" name="Picture 15">
            <a:extLst>
              <a:ext uri="{FF2B5EF4-FFF2-40B4-BE49-F238E27FC236}">
                <a16:creationId xmlns:a16="http://schemas.microsoft.com/office/drawing/2014/main" id="{403E7217-9666-4E2A-98F9-2523C55E3751}"/>
              </a:ext>
            </a:extLst>
          </p:cNvPr>
          <p:cNvPicPr>
            <a:picLocks noChangeAspect="1"/>
          </p:cNvPicPr>
          <p:nvPr/>
        </p:nvPicPr>
        <p:blipFill>
          <a:blip r:embed="rId3"/>
          <a:stretch>
            <a:fillRect/>
          </a:stretch>
        </p:blipFill>
        <p:spPr>
          <a:xfrm flipH="1">
            <a:off x="5427984" y="3762532"/>
            <a:ext cx="1276897" cy="2837550"/>
          </a:xfrm>
          <a:prstGeom prst="rect">
            <a:avLst/>
          </a:prstGeom>
        </p:spPr>
      </p:pic>
      <p:pic>
        <p:nvPicPr>
          <p:cNvPr id="18" name="Picture 17">
            <a:extLst>
              <a:ext uri="{FF2B5EF4-FFF2-40B4-BE49-F238E27FC236}">
                <a16:creationId xmlns:a16="http://schemas.microsoft.com/office/drawing/2014/main" id="{7B426B20-D8D8-465E-BA2D-204BEECA2982}"/>
              </a:ext>
            </a:extLst>
          </p:cNvPr>
          <p:cNvPicPr>
            <a:picLocks noChangeAspect="1"/>
          </p:cNvPicPr>
          <p:nvPr/>
        </p:nvPicPr>
        <p:blipFill>
          <a:blip r:embed="rId4"/>
          <a:stretch>
            <a:fillRect/>
          </a:stretch>
        </p:blipFill>
        <p:spPr>
          <a:xfrm>
            <a:off x="8281693" y="303256"/>
            <a:ext cx="2833571" cy="6296825"/>
          </a:xfrm>
          <a:prstGeom prst="rect">
            <a:avLst/>
          </a:prstGeom>
        </p:spPr>
      </p:pic>
      <p:pic>
        <p:nvPicPr>
          <p:cNvPr id="19" name="Picture 18">
            <a:extLst>
              <a:ext uri="{FF2B5EF4-FFF2-40B4-BE49-F238E27FC236}">
                <a16:creationId xmlns:a16="http://schemas.microsoft.com/office/drawing/2014/main" id="{C805189C-8DB4-4E56-A3C9-593D9DFCC235}"/>
              </a:ext>
            </a:extLst>
          </p:cNvPr>
          <p:cNvPicPr>
            <a:picLocks noChangeAspect="1"/>
          </p:cNvPicPr>
          <p:nvPr/>
        </p:nvPicPr>
        <p:blipFill>
          <a:blip r:embed="rId3"/>
          <a:stretch>
            <a:fillRect/>
          </a:stretch>
        </p:blipFill>
        <p:spPr>
          <a:xfrm flipH="1">
            <a:off x="5682869" y="3752859"/>
            <a:ext cx="1276897" cy="2837550"/>
          </a:xfrm>
          <a:prstGeom prst="rect">
            <a:avLst/>
          </a:prstGeom>
        </p:spPr>
      </p:pic>
      <p:pic>
        <p:nvPicPr>
          <p:cNvPr id="8" name="Picture 7">
            <a:extLst>
              <a:ext uri="{FF2B5EF4-FFF2-40B4-BE49-F238E27FC236}">
                <a16:creationId xmlns:a16="http://schemas.microsoft.com/office/drawing/2014/main" id="{E8E1A2F6-5A3F-48DA-83B4-3CB70D4A472B}"/>
              </a:ext>
            </a:extLst>
          </p:cNvPr>
          <p:cNvPicPr>
            <a:picLocks noChangeAspect="1"/>
          </p:cNvPicPr>
          <p:nvPr/>
        </p:nvPicPr>
        <p:blipFill>
          <a:blip r:embed="rId5"/>
          <a:srcRect/>
          <a:stretch/>
        </p:blipFill>
        <p:spPr>
          <a:xfrm>
            <a:off x="13333" y="4201204"/>
            <a:ext cx="5482221" cy="2467000"/>
          </a:xfrm>
          <a:prstGeom prst="rect">
            <a:avLst/>
          </a:prstGeom>
        </p:spPr>
      </p:pic>
      <p:pic>
        <p:nvPicPr>
          <p:cNvPr id="11" name="Content Placeholder 7">
            <a:extLst>
              <a:ext uri="{FF2B5EF4-FFF2-40B4-BE49-F238E27FC236}">
                <a16:creationId xmlns:a16="http://schemas.microsoft.com/office/drawing/2014/main" id="{D7F6BC87-14C7-4BBA-9B94-AE0161C682B0}"/>
              </a:ext>
            </a:extLst>
          </p:cNvPr>
          <p:cNvPicPr>
            <a:picLocks noChangeAspect="1"/>
          </p:cNvPicPr>
          <p:nvPr/>
        </p:nvPicPr>
        <p:blipFill rotWithShape="1">
          <a:blip r:embed="rId6"/>
          <a:srcRect t="21189"/>
          <a:stretch/>
        </p:blipFill>
        <p:spPr>
          <a:xfrm>
            <a:off x="6758850" y="3887719"/>
            <a:ext cx="1522843" cy="2667025"/>
          </a:xfrm>
          <a:prstGeom prst="rect">
            <a:avLst/>
          </a:prstGeom>
        </p:spPr>
      </p:pic>
    </p:spTree>
    <p:extLst>
      <p:ext uri="{BB962C8B-B14F-4D97-AF65-F5344CB8AC3E}">
        <p14:creationId xmlns:p14="http://schemas.microsoft.com/office/powerpoint/2010/main" val="327294117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B3A28-B9B8-4596-8234-4B51698DCEFB}"/>
              </a:ext>
            </a:extLst>
          </p:cNvPr>
          <p:cNvSpPr>
            <a:spLocks noGrp="1"/>
          </p:cNvSpPr>
          <p:nvPr>
            <p:ph type="title"/>
          </p:nvPr>
        </p:nvSpPr>
        <p:spPr>
          <a:xfrm>
            <a:off x="677333" y="609600"/>
            <a:ext cx="10385407" cy="1320800"/>
          </a:xfrm>
          <a:ln>
            <a:solidFill>
              <a:schemeClr val="bg1"/>
            </a:solidFill>
          </a:ln>
        </p:spPr>
        <p:txBody>
          <a:bodyPr>
            <a:noAutofit/>
          </a:bodyPr>
          <a:lstStyle/>
          <a:p>
            <a:pPr algn="l"/>
            <a:r>
              <a:rPr lang="en-US" b="1" dirty="0">
                <a:solidFill>
                  <a:schemeClr val="tx1"/>
                </a:solidFill>
                <a:latin typeface="Tahoma" panose="020B0604030504040204" pitchFamily="34" charset="0"/>
                <a:ea typeface="Tahoma" panose="020B0604030504040204" pitchFamily="34" charset="0"/>
                <a:cs typeface="Tahoma" panose="020B0604030504040204" pitchFamily="34" charset="0"/>
              </a:rPr>
              <a:t>ABOUT</a:t>
            </a:r>
            <a:br>
              <a:rPr lang="en-US" b="1" dirty="0">
                <a:solidFill>
                  <a:schemeClr val="tx1"/>
                </a:solidFill>
                <a:latin typeface="Tahoma" panose="020B0604030504040204" pitchFamily="34" charset="0"/>
                <a:ea typeface="Tahoma" panose="020B0604030504040204" pitchFamily="34" charset="0"/>
                <a:cs typeface="Tahoma" panose="020B0604030504040204" pitchFamily="34" charset="0"/>
              </a:rPr>
            </a:br>
            <a:r>
              <a:rPr lang="en-US" b="1" dirty="0">
                <a:solidFill>
                  <a:schemeClr val="tx1"/>
                </a:solidFill>
                <a:latin typeface="Tahoma" panose="020B0604030504040204" pitchFamily="34" charset="0"/>
                <a:ea typeface="Tahoma" panose="020B0604030504040204" pitchFamily="34" charset="0"/>
                <a:cs typeface="Tahoma" panose="020B0604030504040204" pitchFamily="34" charset="0"/>
              </a:rPr>
              <a:t>YUNFILLIPS MONTESSORI SCHOOLS</a:t>
            </a:r>
            <a:endParaRPr lang="en-NG"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3" name="Subtitle 2">
            <a:extLst>
              <a:ext uri="{FF2B5EF4-FFF2-40B4-BE49-F238E27FC236}">
                <a16:creationId xmlns:a16="http://schemas.microsoft.com/office/drawing/2014/main" id="{87A899DC-2DDF-44A1-B83A-D12258355B19}"/>
              </a:ext>
            </a:extLst>
          </p:cNvPr>
          <p:cNvSpPr>
            <a:spLocks noGrp="1"/>
          </p:cNvSpPr>
          <p:nvPr>
            <p:ph sz="half" idx="1"/>
          </p:nvPr>
        </p:nvSpPr>
        <p:spPr>
          <a:xfrm>
            <a:off x="677334" y="2160589"/>
            <a:ext cx="5248779" cy="3880772"/>
          </a:xfrm>
        </p:spPr>
        <p:txBody>
          <a:bodyPr>
            <a:noAutofit/>
          </a:bodyPr>
          <a:lstStyle/>
          <a:p>
            <a:pPr marL="342900" indent="-342900" algn="l">
              <a:lnSpc>
                <a:spcPct val="115000"/>
              </a:lnSpc>
              <a:spcAft>
                <a:spcPts val="1000"/>
              </a:spcAft>
              <a:buFont typeface="Wingdings" panose="05000000000000000000" pitchFamily="2" charset="2"/>
              <a:buChar char="v"/>
            </a:pPr>
            <a:r>
              <a:rPr lang="en-US" sz="2400" dirty="0">
                <a:solidFill>
                  <a:srgbClr val="002060"/>
                </a:solidFill>
                <a:effectLst/>
                <a:latin typeface="+mj-lt"/>
                <a:ea typeface="SimSun" panose="02010600030101010101" pitchFamily="2" charset="-122"/>
                <a:cs typeface="Times New Roman" panose="02020603050405020304" pitchFamily="18" charset="0"/>
              </a:rPr>
              <a:t>Vision: To nurture and produce world-class leaders.</a:t>
            </a:r>
            <a:endParaRPr lang="en-NG" sz="2400" dirty="0">
              <a:solidFill>
                <a:srgbClr val="002060"/>
              </a:solidFill>
              <a:effectLst/>
              <a:latin typeface="+mj-lt"/>
              <a:ea typeface="SimSun" panose="02010600030101010101" pitchFamily="2" charset="-122"/>
              <a:cs typeface="Times New Roman" panose="02020603050405020304" pitchFamily="18" charset="0"/>
            </a:endParaRPr>
          </a:p>
          <a:p>
            <a:pPr marL="342900" indent="-342900" algn="l">
              <a:lnSpc>
                <a:spcPct val="115000"/>
              </a:lnSpc>
              <a:spcAft>
                <a:spcPts val="1000"/>
              </a:spcAft>
              <a:buFont typeface="Wingdings" panose="05000000000000000000" pitchFamily="2" charset="2"/>
              <a:buChar char="v"/>
            </a:pPr>
            <a:r>
              <a:rPr lang="en-US" sz="2400" dirty="0">
                <a:solidFill>
                  <a:srgbClr val="002060"/>
                </a:solidFill>
                <a:effectLst/>
                <a:latin typeface="+mj-lt"/>
                <a:ea typeface="SimSun" panose="02010600030101010101" pitchFamily="2" charset="-122"/>
                <a:cs typeface="Times New Roman" panose="02020603050405020304" pitchFamily="18" charset="0"/>
              </a:rPr>
              <a:t>‎Mission: Deliver an exceptional educational experience that </a:t>
            </a:r>
            <a:r>
              <a:rPr lang="en-US" sz="2400" dirty="0" err="1">
                <a:solidFill>
                  <a:srgbClr val="002060"/>
                </a:solidFill>
                <a:effectLst/>
                <a:latin typeface="+mj-lt"/>
                <a:ea typeface="SimSun" panose="02010600030101010101" pitchFamily="2" charset="-122"/>
                <a:cs typeface="Times New Roman" panose="02020603050405020304" pitchFamily="18" charset="0"/>
              </a:rPr>
              <a:t>prioritises</a:t>
            </a:r>
            <a:r>
              <a:rPr lang="en-US" sz="2400" dirty="0">
                <a:solidFill>
                  <a:srgbClr val="002060"/>
                </a:solidFill>
                <a:effectLst/>
                <a:latin typeface="+mj-lt"/>
                <a:ea typeface="SimSun" panose="02010600030101010101" pitchFamily="2" charset="-122"/>
                <a:cs typeface="Times New Roman" panose="02020603050405020304" pitchFamily="18" charset="0"/>
              </a:rPr>
              <a:t> academic excellence and the personal growth of every student.</a:t>
            </a:r>
            <a:endParaRPr lang="en-NG" sz="2400" dirty="0">
              <a:solidFill>
                <a:srgbClr val="002060"/>
              </a:solidFill>
              <a:effectLst/>
              <a:latin typeface="+mj-lt"/>
              <a:ea typeface="SimSun" panose="02010600030101010101" pitchFamily="2" charset="-122"/>
              <a:cs typeface="Times New Roman" panose="02020603050405020304" pitchFamily="18" charset="0"/>
            </a:endParaRPr>
          </a:p>
          <a:p>
            <a:pPr marL="342900" indent="-342900" algn="l">
              <a:lnSpc>
                <a:spcPct val="115000"/>
              </a:lnSpc>
              <a:spcAft>
                <a:spcPts val="1000"/>
              </a:spcAft>
              <a:buFont typeface="Wingdings" panose="05000000000000000000" pitchFamily="2" charset="2"/>
              <a:buChar char="v"/>
            </a:pPr>
            <a:r>
              <a:rPr lang="en-US" sz="2400" dirty="0">
                <a:solidFill>
                  <a:srgbClr val="002060"/>
                </a:solidFill>
                <a:effectLst/>
                <a:latin typeface="+mj-lt"/>
                <a:ea typeface="SimSun" panose="02010600030101010101" pitchFamily="2" charset="-122"/>
                <a:cs typeface="Times New Roman" panose="02020603050405020304" pitchFamily="18" charset="0"/>
              </a:rPr>
              <a:t>‎‎Core Value: Academic and Moral Excellence.</a:t>
            </a:r>
            <a:endParaRPr lang="en-NG" sz="2400" dirty="0">
              <a:solidFill>
                <a:srgbClr val="002060"/>
              </a:solidFill>
              <a:effectLst/>
              <a:latin typeface="+mj-lt"/>
              <a:ea typeface="SimSun" panose="02010600030101010101" pitchFamily="2" charset="-122"/>
              <a:cs typeface="Times New Roman" panose="02020603050405020304" pitchFamily="18" charset="0"/>
            </a:endParaRPr>
          </a:p>
          <a:p>
            <a:pPr marL="342900" indent="-342900" algn="l">
              <a:buFont typeface="Wingdings" panose="05000000000000000000" pitchFamily="2" charset="2"/>
              <a:buChar char="v"/>
            </a:pPr>
            <a:endParaRPr lang="en-NG" sz="2400" dirty="0">
              <a:solidFill>
                <a:srgbClr val="002060"/>
              </a:solidFill>
              <a:latin typeface="+mj-lt"/>
            </a:endParaRPr>
          </a:p>
        </p:txBody>
      </p:sp>
      <p:pic>
        <p:nvPicPr>
          <p:cNvPr id="6" name="Content Placeholder 5">
            <a:extLst>
              <a:ext uri="{FF2B5EF4-FFF2-40B4-BE49-F238E27FC236}">
                <a16:creationId xmlns:a16="http://schemas.microsoft.com/office/drawing/2014/main" id="{087189F0-472B-4436-8BE7-A01537DD4D70}"/>
              </a:ext>
            </a:extLst>
          </p:cNvPr>
          <p:cNvPicPr>
            <a:picLocks noGrp="1" noChangeAspect="1"/>
          </p:cNvPicPr>
          <p:nvPr>
            <p:ph sz="half" idx="2"/>
          </p:nvPr>
        </p:nvPicPr>
        <p:blipFill rotWithShape="1">
          <a:blip r:embed="rId2"/>
          <a:srcRect t="30728" b="24040"/>
          <a:stretch/>
        </p:blipFill>
        <p:spPr>
          <a:xfrm>
            <a:off x="6096000" y="2325481"/>
            <a:ext cx="3537798" cy="3582329"/>
          </a:xfrm>
        </p:spPr>
      </p:pic>
    </p:spTree>
    <p:extLst>
      <p:ext uri="{BB962C8B-B14F-4D97-AF65-F5344CB8AC3E}">
        <p14:creationId xmlns:p14="http://schemas.microsoft.com/office/powerpoint/2010/main" val="118834300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B3A28-B9B8-4596-8234-4B51698DCEFB}"/>
              </a:ext>
            </a:extLst>
          </p:cNvPr>
          <p:cNvSpPr>
            <a:spLocks noGrp="1"/>
          </p:cNvSpPr>
          <p:nvPr>
            <p:ph type="title"/>
          </p:nvPr>
        </p:nvSpPr>
        <p:spPr>
          <a:xfrm>
            <a:off x="677333" y="609600"/>
            <a:ext cx="10385407" cy="1320800"/>
          </a:xfrm>
          <a:ln>
            <a:solidFill>
              <a:schemeClr val="bg1"/>
            </a:solidFill>
          </a:ln>
        </p:spPr>
        <p:txBody>
          <a:bodyPr>
            <a:noAutofit/>
          </a:bodyPr>
          <a:lstStyle/>
          <a:p>
            <a:pPr algn="l"/>
            <a:r>
              <a:rPr lang="en-US" b="1" dirty="0">
                <a:solidFill>
                  <a:schemeClr val="tx1"/>
                </a:solidFill>
                <a:latin typeface="Tahoma" panose="020B0604030504040204" pitchFamily="34" charset="0"/>
                <a:ea typeface="Tahoma" panose="020B0604030504040204" pitchFamily="34" charset="0"/>
                <a:cs typeface="Tahoma" panose="020B0604030504040204" pitchFamily="34" charset="0"/>
              </a:rPr>
              <a:t>ABOUT</a:t>
            </a:r>
            <a:br>
              <a:rPr lang="en-US" b="1" dirty="0">
                <a:solidFill>
                  <a:schemeClr val="tx1"/>
                </a:solidFill>
                <a:latin typeface="Tahoma" panose="020B0604030504040204" pitchFamily="34" charset="0"/>
                <a:ea typeface="Tahoma" panose="020B0604030504040204" pitchFamily="34" charset="0"/>
                <a:cs typeface="Tahoma" panose="020B0604030504040204" pitchFamily="34" charset="0"/>
              </a:rPr>
            </a:br>
            <a:r>
              <a:rPr lang="en-US" b="1" dirty="0">
                <a:solidFill>
                  <a:schemeClr val="tx1"/>
                </a:solidFill>
                <a:latin typeface="Tahoma" panose="020B0604030504040204" pitchFamily="34" charset="0"/>
                <a:ea typeface="Tahoma" panose="020B0604030504040204" pitchFamily="34" charset="0"/>
                <a:cs typeface="Tahoma" panose="020B0604030504040204" pitchFamily="34" charset="0"/>
              </a:rPr>
              <a:t>YUNFILLIPS MONTESSORI SCHOOLS</a:t>
            </a:r>
            <a:endParaRPr lang="en-NG"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3" name="Subtitle 2">
            <a:extLst>
              <a:ext uri="{FF2B5EF4-FFF2-40B4-BE49-F238E27FC236}">
                <a16:creationId xmlns:a16="http://schemas.microsoft.com/office/drawing/2014/main" id="{87A899DC-2DDF-44A1-B83A-D12258355B19}"/>
              </a:ext>
            </a:extLst>
          </p:cNvPr>
          <p:cNvSpPr>
            <a:spLocks noGrp="1"/>
          </p:cNvSpPr>
          <p:nvPr>
            <p:ph sz="half" idx="1"/>
          </p:nvPr>
        </p:nvSpPr>
        <p:spPr>
          <a:xfrm>
            <a:off x="677334" y="1930400"/>
            <a:ext cx="10385406" cy="4110961"/>
          </a:xfrm>
        </p:spPr>
        <p:txBody>
          <a:bodyPr>
            <a:noAutofit/>
          </a:bodyPr>
          <a:lstStyle/>
          <a:p>
            <a:pPr marL="342900" indent="-342900" algn="l">
              <a:lnSpc>
                <a:spcPct val="115000"/>
              </a:lnSpc>
              <a:spcAft>
                <a:spcPts val="1000"/>
              </a:spcAft>
              <a:buFont typeface="Wingdings" panose="05000000000000000000" pitchFamily="2" charset="2"/>
              <a:buChar char="v"/>
            </a:pPr>
            <a:r>
              <a:rPr lang="en-US" sz="2000" dirty="0">
                <a:solidFill>
                  <a:srgbClr val="002060"/>
                </a:solidFill>
                <a:effectLst/>
                <a:latin typeface="+mj-lt"/>
                <a:ea typeface="SimSun" panose="02010600030101010101" pitchFamily="2" charset="-122"/>
                <a:cs typeface="Times New Roman" panose="02020603050405020304" pitchFamily="18" charset="0"/>
              </a:rPr>
              <a:t>At our school, our ethos is firmly rooted </a:t>
            </a:r>
            <a:r>
              <a:rPr lang="en-US" sz="2000">
                <a:solidFill>
                  <a:srgbClr val="002060"/>
                </a:solidFill>
                <a:effectLst/>
                <a:latin typeface="+mj-lt"/>
                <a:ea typeface="SimSun" panose="02010600030101010101" pitchFamily="2" charset="-122"/>
                <a:cs typeface="Times New Roman" panose="02020603050405020304" pitchFamily="18" charset="0"/>
              </a:rPr>
              <a:t>in Christian faith</a:t>
            </a:r>
            <a:r>
              <a:rPr lang="en-US" sz="2000" dirty="0">
                <a:solidFill>
                  <a:srgbClr val="002060"/>
                </a:solidFill>
                <a:effectLst/>
                <a:latin typeface="+mj-lt"/>
                <a:ea typeface="SimSun" panose="02010600030101010101" pitchFamily="2" charset="-122"/>
                <a:cs typeface="Times New Roman" panose="02020603050405020304" pitchFamily="18" charset="0"/>
              </a:rPr>
              <a:t>, strong moral values, and academic excellence. We believe that every child is created with purpose and potential, and we are committed to nurturing each learner in a God-fearing, loving, and disciplined environment.</a:t>
            </a:r>
          </a:p>
          <a:p>
            <a:pPr marL="342900" indent="-342900" algn="l">
              <a:lnSpc>
                <a:spcPct val="115000"/>
              </a:lnSpc>
              <a:spcAft>
                <a:spcPts val="1000"/>
              </a:spcAft>
              <a:buFont typeface="Wingdings" panose="05000000000000000000" pitchFamily="2" charset="2"/>
              <a:buChar char="v"/>
            </a:pPr>
            <a:r>
              <a:rPr lang="en-US" sz="2000" dirty="0">
                <a:solidFill>
                  <a:srgbClr val="002060"/>
                </a:solidFill>
                <a:effectLst/>
                <a:latin typeface="+mj-lt"/>
                <a:ea typeface="SimSun" panose="02010600030101010101" pitchFamily="2" charset="-122"/>
                <a:cs typeface="Times New Roman" panose="02020603050405020304" pitchFamily="18" charset="0"/>
              </a:rPr>
              <a:t>Guided by Christian faith, we place great emphasis on character formation, integrity, respect, and service, alongside high academic standards. Our approach to education develops the whole child—mind, character, and spirit—equipping pupils with the knowledge, confidence, and values needed to thrive in an ever-changing world.</a:t>
            </a:r>
          </a:p>
          <a:p>
            <a:pPr marL="342900" indent="-342900" algn="l">
              <a:lnSpc>
                <a:spcPct val="115000"/>
              </a:lnSpc>
              <a:spcAft>
                <a:spcPts val="1000"/>
              </a:spcAft>
              <a:buFont typeface="Wingdings" panose="05000000000000000000" pitchFamily="2" charset="2"/>
              <a:buChar char="v"/>
            </a:pPr>
            <a:r>
              <a:rPr lang="en-US" sz="2000" dirty="0">
                <a:solidFill>
                  <a:srgbClr val="002060"/>
                </a:solidFill>
                <a:effectLst/>
                <a:latin typeface="+mj-lt"/>
                <a:ea typeface="SimSun" panose="02010600030101010101" pitchFamily="2" charset="-122"/>
                <a:cs typeface="Times New Roman" panose="02020603050405020304" pitchFamily="18" charset="0"/>
              </a:rPr>
              <a:t>Through dedicated teaching, prayerful guidance, and positive partnerships with parents, we seek to raise children who are not only academically sound, but also morally upright, compassionate, and responsible citizens, prepared to lead and make meaningful contributions to society.</a:t>
            </a:r>
            <a:endParaRPr lang="en-NG" sz="2000" dirty="0">
              <a:solidFill>
                <a:srgbClr val="002060"/>
              </a:solidFill>
              <a:latin typeface="+mj-lt"/>
            </a:endParaRPr>
          </a:p>
        </p:txBody>
      </p:sp>
      <p:pic>
        <p:nvPicPr>
          <p:cNvPr id="6" name="Content Placeholder 5">
            <a:extLst>
              <a:ext uri="{FF2B5EF4-FFF2-40B4-BE49-F238E27FC236}">
                <a16:creationId xmlns:a16="http://schemas.microsoft.com/office/drawing/2014/main" id="{087189F0-472B-4436-8BE7-A01537DD4D70}"/>
              </a:ext>
            </a:extLst>
          </p:cNvPr>
          <p:cNvPicPr>
            <a:picLocks noGrp="1" noChangeAspect="1"/>
          </p:cNvPicPr>
          <p:nvPr>
            <p:ph sz="half" idx="2"/>
          </p:nvPr>
        </p:nvPicPr>
        <p:blipFill rotWithShape="1">
          <a:blip r:embed="rId2"/>
          <a:srcRect t="30728" b="24040"/>
          <a:stretch/>
        </p:blipFill>
        <p:spPr>
          <a:xfrm>
            <a:off x="9758358" y="609600"/>
            <a:ext cx="1304382" cy="1320800"/>
          </a:xfrm>
        </p:spPr>
      </p:pic>
    </p:spTree>
    <p:extLst>
      <p:ext uri="{BB962C8B-B14F-4D97-AF65-F5344CB8AC3E}">
        <p14:creationId xmlns:p14="http://schemas.microsoft.com/office/powerpoint/2010/main" val="6215888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B3A28-B9B8-4596-8234-4B51698DCEFB}"/>
              </a:ext>
            </a:extLst>
          </p:cNvPr>
          <p:cNvSpPr>
            <a:spLocks noGrp="1"/>
          </p:cNvSpPr>
          <p:nvPr>
            <p:ph type="title"/>
          </p:nvPr>
        </p:nvSpPr>
        <p:spPr>
          <a:xfrm>
            <a:off x="677334" y="656576"/>
            <a:ext cx="8596668" cy="1320800"/>
          </a:xfrm>
        </p:spPr>
        <p:txBody>
          <a:bodyPr>
            <a:normAutofit fontScale="90000"/>
          </a:bodyPr>
          <a:lstStyle/>
          <a:p>
            <a:pPr algn="l"/>
            <a:r>
              <a:rPr lang="en-US" sz="4400" b="1" dirty="0">
                <a:solidFill>
                  <a:schemeClr val="tx1"/>
                </a:solidFill>
                <a:latin typeface="Tahoma" panose="020B0604030504040204" pitchFamily="34" charset="0"/>
                <a:ea typeface="Tahoma" panose="020B0604030504040204" pitchFamily="34" charset="0"/>
                <a:cs typeface="Tahoma" panose="020B0604030504040204" pitchFamily="34" charset="0"/>
              </a:rPr>
              <a:t>PURPOSE OF THE </a:t>
            </a:r>
            <a:br>
              <a:rPr lang="en-US" sz="4400" b="1" dirty="0">
                <a:solidFill>
                  <a:schemeClr val="tx1"/>
                </a:solidFill>
                <a:latin typeface="Tahoma" panose="020B0604030504040204" pitchFamily="34" charset="0"/>
                <a:ea typeface="Tahoma" panose="020B0604030504040204" pitchFamily="34" charset="0"/>
                <a:cs typeface="Tahoma" panose="020B0604030504040204" pitchFamily="34" charset="0"/>
              </a:rPr>
            </a:br>
            <a:r>
              <a:rPr lang="en-US" sz="4400" b="1" dirty="0">
                <a:solidFill>
                  <a:schemeClr val="tx1"/>
                </a:solidFill>
                <a:latin typeface="Tahoma" panose="020B0604030504040204" pitchFamily="34" charset="0"/>
                <a:ea typeface="Tahoma" panose="020B0604030504040204" pitchFamily="34" charset="0"/>
                <a:cs typeface="Tahoma" panose="020B0604030504040204" pitchFamily="34" charset="0"/>
              </a:rPr>
              <a:t>SCHOLARSHIP SCHEME</a:t>
            </a:r>
            <a:endParaRPr lang="en-NG" sz="44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3" name="Subtitle 2">
            <a:extLst>
              <a:ext uri="{FF2B5EF4-FFF2-40B4-BE49-F238E27FC236}">
                <a16:creationId xmlns:a16="http://schemas.microsoft.com/office/drawing/2014/main" id="{87A899DC-2DDF-44A1-B83A-D12258355B19}"/>
              </a:ext>
            </a:extLst>
          </p:cNvPr>
          <p:cNvSpPr>
            <a:spLocks noGrp="1"/>
          </p:cNvSpPr>
          <p:nvPr>
            <p:ph sz="half" idx="1"/>
          </p:nvPr>
        </p:nvSpPr>
        <p:spPr>
          <a:xfrm>
            <a:off x="677334" y="2160589"/>
            <a:ext cx="5418666" cy="3880772"/>
          </a:xfrm>
        </p:spPr>
        <p:txBody>
          <a:bodyPr>
            <a:noAutofit/>
          </a:bodyPr>
          <a:lstStyle/>
          <a:p>
            <a:pPr algn="l"/>
            <a:r>
              <a:rPr lang="en-US" sz="3600" dirty="0">
                <a:solidFill>
                  <a:srgbClr val="002060"/>
                </a:solidFill>
                <a:effectLst/>
                <a:ea typeface="SimSun" panose="02010600030101010101" pitchFamily="2" charset="-122"/>
                <a:cs typeface="Times New Roman" panose="02020603050405020304" pitchFamily="18" charset="0"/>
              </a:rPr>
              <a:t>This scholarship scheme is designed to empower children from poor and educationally deprived families to ensure they have access to quality education.</a:t>
            </a:r>
            <a:endParaRPr lang="en-NG" sz="3600" dirty="0">
              <a:solidFill>
                <a:srgbClr val="002060"/>
              </a:solidFill>
            </a:endParaRPr>
          </a:p>
        </p:txBody>
      </p:sp>
      <p:pic>
        <p:nvPicPr>
          <p:cNvPr id="6" name="Content Placeholder 5">
            <a:extLst>
              <a:ext uri="{FF2B5EF4-FFF2-40B4-BE49-F238E27FC236}">
                <a16:creationId xmlns:a16="http://schemas.microsoft.com/office/drawing/2014/main" id="{BF817D86-B293-4533-9A6C-C2B8C28B2659}"/>
              </a:ext>
            </a:extLst>
          </p:cNvPr>
          <p:cNvPicPr>
            <a:picLocks noGrp="1" noChangeAspect="1"/>
          </p:cNvPicPr>
          <p:nvPr>
            <p:ph sz="half" idx="2"/>
          </p:nvPr>
        </p:nvPicPr>
        <p:blipFill>
          <a:blip r:embed="rId2"/>
          <a:stretch>
            <a:fillRect/>
          </a:stretch>
        </p:blipFill>
        <p:spPr>
          <a:xfrm>
            <a:off x="6288973" y="2160590"/>
            <a:ext cx="4835178" cy="3640604"/>
          </a:xfrm>
        </p:spPr>
      </p:pic>
    </p:spTree>
    <p:extLst>
      <p:ext uri="{BB962C8B-B14F-4D97-AF65-F5344CB8AC3E}">
        <p14:creationId xmlns:p14="http://schemas.microsoft.com/office/powerpoint/2010/main" val="128776672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B3A28-B9B8-4596-8234-4B51698DCEFB}"/>
              </a:ext>
            </a:extLst>
          </p:cNvPr>
          <p:cNvSpPr>
            <a:spLocks noGrp="1"/>
          </p:cNvSpPr>
          <p:nvPr>
            <p:ph type="ctrTitle"/>
          </p:nvPr>
        </p:nvSpPr>
        <p:spPr>
          <a:xfrm>
            <a:off x="1154954" y="842785"/>
            <a:ext cx="10012718" cy="761163"/>
          </a:xfrm>
        </p:spPr>
        <p:txBody>
          <a:bodyPr/>
          <a:lstStyle/>
          <a:p>
            <a:pPr algn="l"/>
            <a:r>
              <a:rPr lang="en-US" sz="4400" b="1" dirty="0">
                <a:solidFill>
                  <a:schemeClr val="tx1"/>
                </a:solidFill>
                <a:latin typeface="Tahoma" panose="020B0604030504040204" pitchFamily="34" charset="0"/>
                <a:ea typeface="Tahoma" panose="020B0604030504040204" pitchFamily="34" charset="0"/>
                <a:cs typeface="Tahoma" panose="020B0604030504040204" pitchFamily="34" charset="0"/>
              </a:rPr>
              <a:t>ABOUT ALADJA COMMUNITY</a:t>
            </a:r>
            <a:endParaRPr lang="en-NG" sz="44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3" name="Subtitle 2">
            <a:extLst>
              <a:ext uri="{FF2B5EF4-FFF2-40B4-BE49-F238E27FC236}">
                <a16:creationId xmlns:a16="http://schemas.microsoft.com/office/drawing/2014/main" id="{87A899DC-2DDF-44A1-B83A-D12258355B19}"/>
              </a:ext>
            </a:extLst>
          </p:cNvPr>
          <p:cNvSpPr>
            <a:spLocks noGrp="1"/>
          </p:cNvSpPr>
          <p:nvPr>
            <p:ph type="subTitle" idx="1"/>
          </p:nvPr>
        </p:nvSpPr>
        <p:spPr>
          <a:xfrm>
            <a:off x="1154955" y="1603948"/>
            <a:ext cx="5395747" cy="5006714"/>
          </a:xfrm>
        </p:spPr>
        <p:txBody>
          <a:bodyPr>
            <a:noAutofit/>
          </a:bodyPr>
          <a:lstStyle/>
          <a:p>
            <a:pPr algn="l">
              <a:lnSpc>
                <a:spcPct val="115000"/>
              </a:lnSpc>
              <a:spcAft>
                <a:spcPts val="1000"/>
              </a:spcAft>
            </a:pPr>
            <a:r>
              <a:rPr lang="en-US" sz="2800" dirty="0" err="1">
                <a:solidFill>
                  <a:srgbClr val="002060"/>
                </a:solidFill>
                <a:effectLst/>
                <a:latin typeface="+mj-lt"/>
                <a:ea typeface="SimSun" panose="02010600030101010101" pitchFamily="2" charset="-122"/>
                <a:cs typeface="Times New Roman" panose="02020603050405020304" pitchFamily="18" charset="0"/>
              </a:rPr>
              <a:t>Aladja</a:t>
            </a:r>
            <a:r>
              <a:rPr lang="en-US" sz="2800" dirty="0">
                <a:solidFill>
                  <a:srgbClr val="002060"/>
                </a:solidFill>
                <a:effectLst/>
                <a:latin typeface="+mj-lt"/>
                <a:ea typeface="SimSun" panose="02010600030101010101" pitchFamily="2" charset="-122"/>
                <a:cs typeface="Times New Roman" panose="02020603050405020304" pitchFamily="18" charset="0"/>
              </a:rPr>
              <a:t> community, a once economically vibrant community housing the renowned Delta Steel company has been plagued by communal war since 1996. Families face economic hardship, unemployment, and unstable living conditions, making quality education beyond reach for many families.</a:t>
            </a:r>
            <a:endParaRPr lang="en-NG" sz="2800" dirty="0">
              <a:solidFill>
                <a:srgbClr val="002060"/>
              </a:solidFill>
              <a:effectLst/>
              <a:latin typeface="+mj-lt"/>
              <a:ea typeface="SimSun" panose="02010600030101010101" pitchFamily="2" charset="-122"/>
              <a:cs typeface="Times New Roman" panose="02020603050405020304" pitchFamily="18" charset="0"/>
            </a:endParaRPr>
          </a:p>
        </p:txBody>
      </p:sp>
      <p:pic>
        <p:nvPicPr>
          <p:cNvPr id="5" name="Picture 4">
            <a:extLst>
              <a:ext uri="{FF2B5EF4-FFF2-40B4-BE49-F238E27FC236}">
                <a16:creationId xmlns:a16="http://schemas.microsoft.com/office/drawing/2014/main" id="{D4741731-01C3-42F1-BB2F-2DAADB0F1A9A}"/>
              </a:ext>
            </a:extLst>
          </p:cNvPr>
          <p:cNvPicPr>
            <a:picLocks noChangeAspect="1"/>
          </p:cNvPicPr>
          <p:nvPr/>
        </p:nvPicPr>
        <p:blipFill>
          <a:blip r:embed="rId2"/>
          <a:stretch>
            <a:fillRect/>
          </a:stretch>
        </p:blipFill>
        <p:spPr>
          <a:xfrm>
            <a:off x="6613531" y="2392805"/>
            <a:ext cx="4554141" cy="3429000"/>
          </a:xfrm>
          <a:prstGeom prst="rect">
            <a:avLst/>
          </a:prstGeom>
        </p:spPr>
      </p:pic>
    </p:spTree>
    <p:extLst>
      <p:ext uri="{BB962C8B-B14F-4D97-AF65-F5344CB8AC3E}">
        <p14:creationId xmlns:p14="http://schemas.microsoft.com/office/powerpoint/2010/main" val="420648500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B3A28-B9B8-4596-8234-4B51698DCEFB}"/>
              </a:ext>
            </a:extLst>
          </p:cNvPr>
          <p:cNvSpPr>
            <a:spLocks noGrp="1"/>
          </p:cNvSpPr>
          <p:nvPr>
            <p:ph type="title"/>
          </p:nvPr>
        </p:nvSpPr>
        <p:spPr/>
        <p:txBody>
          <a:bodyPr>
            <a:normAutofit fontScale="90000"/>
          </a:bodyPr>
          <a:lstStyle/>
          <a:p>
            <a:pPr algn="l"/>
            <a:r>
              <a:rPr lang="en-US" sz="4400" b="1" dirty="0">
                <a:solidFill>
                  <a:schemeClr val="tx1"/>
                </a:solidFill>
                <a:latin typeface="Tahoma" panose="020B0604030504040204" pitchFamily="34" charset="0"/>
                <a:ea typeface="Tahoma" panose="020B0604030504040204" pitchFamily="34" charset="0"/>
                <a:cs typeface="Tahoma" panose="020B0604030504040204" pitchFamily="34" charset="0"/>
              </a:rPr>
              <a:t>The Children We Are Supporting / Their Reality Today</a:t>
            </a:r>
            <a:endParaRPr lang="en-NG" sz="44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3" name="Subtitle 2">
            <a:extLst>
              <a:ext uri="{FF2B5EF4-FFF2-40B4-BE49-F238E27FC236}">
                <a16:creationId xmlns:a16="http://schemas.microsoft.com/office/drawing/2014/main" id="{87A899DC-2DDF-44A1-B83A-D12258355B19}"/>
              </a:ext>
            </a:extLst>
          </p:cNvPr>
          <p:cNvSpPr>
            <a:spLocks noGrp="1"/>
          </p:cNvSpPr>
          <p:nvPr>
            <p:ph sz="half" idx="1"/>
          </p:nvPr>
        </p:nvSpPr>
        <p:spPr>
          <a:xfrm>
            <a:off x="677334" y="2160589"/>
            <a:ext cx="6113210" cy="3880772"/>
          </a:xfrm>
        </p:spPr>
        <p:txBody>
          <a:bodyPr>
            <a:noAutofit/>
          </a:bodyPr>
          <a:lstStyle/>
          <a:p>
            <a:pPr algn="l">
              <a:lnSpc>
                <a:spcPct val="115000"/>
              </a:lnSpc>
              <a:spcAft>
                <a:spcPts val="1000"/>
              </a:spcAft>
            </a:pPr>
            <a:r>
              <a:rPr lang="en-US" sz="2400" dirty="0">
                <a:solidFill>
                  <a:srgbClr val="002060"/>
                </a:solidFill>
                <a:effectLst/>
                <a:latin typeface="+mj-lt"/>
                <a:ea typeface="SimSun" panose="02010600030101010101" pitchFamily="2" charset="-122"/>
                <a:cs typeface="Times New Roman" panose="02020603050405020304" pitchFamily="18" charset="0"/>
              </a:rPr>
              <a:t>These children are full of curiosity and potential, yet many lack basic learning materials, uniforms, and consistent schooling. Without support, their dreams are limited by circumstances beyond their control. Through this sponsorship, each child will have a chance to grow academically, socially, and emotionally, and see a future full of possibilities.</a:t>
            </a:r>
            <a:endParaRPr lang="en-NG" sz="2400" dirty="0">
              <a:solidFill>
                <a:srgbClr val="002060"/>
              </a:solidFill>
              <a:effectLst/>
              <a:latin typeface="+mj-lt"/>
              <a:ea typeface="SimSun" panose="02010600030101010101" pitchFamily="2" charset="-122"/>
              <a:cs typeface="Times New Roman" panose="02020603050405020304" pitchFamily="18" charset="0"/>
            </a:endParaRPr>
          </a:p>
        </p:txBody>
      </p:sp>
      <p:pic>
        <p:nvPicPr>
          <p:cNvPr id="6" name="Content Placeholder 5">
            <a:extLst>
              <a:ext uri="{FF2B5EF4-FFF2-40B4-BE49-F238E27FC236}">
                <a16:creationId xmlns:a16="http://schemas.microsoft.com/office/drawing/2014/main" id="{11C07CDD-4B62-4F07-8BED-CF62278E08AB}"/>
              </a:ext>
            </a:extLst>
          </p:cNvPr>
          <p:cNvPicPr>
            <a:picLocks noGrp="1" noChangeAspect="1"/>
          </p:cNvPicPr>
          <p:nvPr>
            <p:ph sz="half" idx="2"/>
          </p:nvPr>
        </p:nvPicPr>
        <p:blipFill>
          <a:blip r:embed="rId2"/>
          <a:stretch>
            <a:fillRect/>
          </a:stretch>
        </p:blipFill>
        <p:spPr>
          <a:xfrm>
            <a:off x="6791325" y="2526506"/>
            <a:ext cx="4183063" cy="3149600"/>
          </a:xfrm>
        </p:spPr>
      </p:pic>
    </p:spTree>
    <p:extLst>
      <p:ext uri="{BB962C8B-B14F-4D97-AF65-F5344CB8AC3E}">
        <p14:creationId xmlns:p14="http://schemas.microsoft.com/office/powerpoint/2010/main" val="69254422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B3A28-B9B8-4596-8234-4B51698DCEFB}"/>
              </a:ext>
            </a:extLst>
          </p:cNvPr>
          <p:cNvSpPr>
            <a:spLocks noGrp="1"/>
          </p:cNvSpPr>
          <p:nvPr>
            <p:ph type="title"/>
          </p:nvPr>
        </p:nvSpPr>
        <p:spPr/>
        <p:txBody>
          <a:bodyPr>
            <a:normAutofit/>
          </a:bodyPr>
          <a:lstStyle/>
          <a:p>
            <a:pPr algn="l"/>
            <a:r>
              <a:rPr lang="en-US" sz="4400" b="1" dirty="0">
                <a:solidFill>
                  <a:schemeClr val="tx1"/>
                </a:solidFill>
                <a:latin typeface="Tahoma" panose="020B0604030504040204" pitchFamily="34" charset="0"/>
                <a:ea typeface="Tahoma" panose="020B0604030504040204" pitchFamily="34" charset="0"/>
                <a:cs typeface="Tahoma" panose="020B0604030504040204" pitchFamily="34" charset="0"/>
              </a:rPr>
              <a:t>Why Your Support Matters</a:t>
            </a:r>
            <a:endParaRPr lang="en-NG" sz="44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3" name="Subtitle 2">
            <a:extLst>
              <a:ext uri="{FF2B5EF4-FFF2-40B4-BE49-F238E27FC236}">
                <a16:creationId xmlns:a16="http://schemas.microsoft.com/office/drawing/2014/main" id="{87A899DC-2DDF-44A1-B83A-D12258355B19}"/>
              </a:ext>
            </a:extLst>
          </p:cNvPr>
          <p:cNvSpPr>
            <a:spLocks noGrp="1"/>
          </p:cNvSpPr>
          <p:nvPr>
            <p:ph sz="half" idx="1"/>
          </p:nvPr>
        </p:nvSpPr>
        <p:spPr>
          <a:xfrm>
            <a:off x="677335" y="1302477"/>
            <a:ext cx="10430376" cy="3072984"/>
          </a:xfrm>
        </p:spPr>
        <p:txBody>
          <a:bodyPr>
            <a:noAutofit/>
          </a:bodyPr>
          <a:lstStyle/>
          <a:p>
            <a:pPr marL="457200" indent="-457200" algn="l">
              <a:lnSpc>
                <a:spcPct val="115000"/>
              </a:lnSpc>
              <a:spcAft>
                <a:spcPts val="1000"/>
              </a:spcAft>
              <a:buFont typeface="Wingdings" panose="05000000000000000000" pitchFamily="2" charset="2"/>
              <a:buChar char="v"/>
            </a:pPr>
            <a:r>
              <a:rPr lang="en-US" sz="2800" dirty="0">
                <a:solidFill>
                  <a:srgbClr val="002060"/>
                </a:solidFill>
                <a:effectLst/>
                <a:latin typeface="+mj-lt"/>
                <a:ea typeface="SimSun" panose="02010600030101010101" pitchFamily="2" charset="-122"/>
                <a:cs typeface="Times New Roman" panose="02020603050405020304" pitchFamily="18" charset="0"/>
              </a:rPr>
              <a:t>Your sponsorship is more than funding, it is hope, stability, and opportunity. </a:t>
            </a:r>
            <a:endParaRPr lang="en-NG" sz="2800" dirty="0">
              <a:solidFill>
                <a:srgbClr val="002060"/>
              </a:solidFill>
              <a:effectLst/>
              <a:latin typeface="+mj-lt"/>
              <a:ea typeface="SimSun" panose="02010600030101010101" pitchFamily="2" charset="-122"/>
              <a:cs typeface="Times New Roman" panose="02020603050405020304" pitchFamily="18" charset="0"/>
            </a:endParaRPr>
          </a:p>
          <a:p>
            <a:pPr marL="457200" indent="-457200" algn="l">
              <a:lnSpc>
                <a:spcPct val="115000"/>
              </a:lnSpc>
              <a:spcAft>
                <a:spcPts val="1000"/>
              </a:spcAft>
              <a:buFont typeface="Wingdings" panose="05000000000000000000" pitchFamily="2" charset="2"/>
              <a:buChar char="v"/>
            </a:pPr>
            <a:r>
              <a:rPr lang="en-US" sz="2800" dirty="0">
                <a:solidFill>
                  <a:srgbClr val="002060"/>
                </a:solidFill>
                <a:effectLst/>
                <a:latin typeface="+mj-lt"/>
                <a:ea typeface="SimSun" panose="02010600030101010101" pitchFamily="2" charset="-122"/>
                <a:cs typeface="Times New Roman" panose="02020603050405020304" pitchFamily="18" charset="0"/>
              </a:rPr>
              <a:t>‎Through your financial support, children can attend school with dignity, access learning materials, and pursue their dreams.</a:t>
            </a:r>
            <a:endParaRPr lang="en-NG" sz="2800" dirty="0">
              <a:solidFill>
                <a:srgbClr val="002060"/>
              </a:solidFill>
              <a:effectLst/>
              <a:latin typeface="+mj-lt"/>
              <a:ea typeface="SimSun" panose="02010600030101010101" pitchFamily="2" charset="-122"/>
              <a:cs typeface="Times New Roman" panose="02020603050405020304" pitchFamily="18" charset="0"/>
            </a:endParaRPr>
          </a:p>
        </p:txBody>
      </p:sp>
      <p:pic>
        <p:nvPicPr>
          <p:cNvPr id="6" name="Content Placeholder 5">
            <a:extLst>
              <a:ext uri="{FF2B5EF4-FFF2-40B4-BE49-F238E27FC236}">
                <a16:creationId xmlns:a16="http://schemas.microsoft.com/office/drawing/2014/main" id="{512C6802-A7DB-4F15-BBE9-01A5892F7026}"/>
              </a:ext>
            </a:extLst>
          </p:cNvPr>
          <p:cNvPicPr>
            <a:picLocks noGrp="1" noChangeAspect="1"/>
          </p:cNvPicPr>
          <p:nvPr>
            <p:ph sz="half" idx="2"/>
          </p:nvPr>
        </p:nvPicPr>
        <p:blipFill rotWithShape="1">
          <a:blip r:embed="rId2"/>
          <a:srcRect l="9104" b="10564"/>
          <a:stretch/>
        </p:blipFill>
        <p:spPr>
          <a:xfrm>
            <a:off x="3028013" y="4064002"/>
            <a:ext cx="5306518" cy="2349593"/>
          </a:xfrm>
        </p:spPr>
      </p:pic>
    </p:spTree>
    <p:extLst>
      <p:ext uri="{BB962C8B-B14F-4D97-AF65-F5344CB8AC3E}">
        <p14:creationId xmlns:p14="http://schemas.microsoft.com/office/powerpoint/2010/main" val="181733800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B3A28-B9B8-4596-8234-4B51698DCEFB}"/>
              </a:ext>
            </a:extLst>
          </p:cNvPr>
          <p:cNvSpPr>
            <a:spLocks noGrp="1"/>
          </p:cNvSpPr>
          <p:nvPr>
            <p:ph type="title"/>
          </p:nvPr>
        </p:nvSpPr>
        <p:spPr/>
        <p:txBody>
          <a:bodyPr>
            <a:normAutofit/>
          </a:bodyPr>
          <a:lstStyle/>
          <a:p>
            <a:pPr algn="l"/>
            <a:r>
              <a:rPr lang="en-US" sz="4400" b="1" dirty="0">
                <a:solidFill>
                  <a:schemeClr val="tx1"/>
                </a:solidFill>
                <a:latin typeface="Tahoma" panose="020B0604030504040204" pitchFamily="34" charset="0"/>
                <a:ea typeface="Tahoma" panose="020B0604030504040204" pitchFamily="34" charset="0"/>
                <a:cs typeface="Tahoma" panose="020B0604030504040204" pitchFamily="34" charset="0"/>
              </a:rPr>
              <a:t>OUR GOAL</a:t>
            </a:r>
            <a:endParaRPr lang="en-NG" sz="44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3" name="Subtitle 2">
            <a:extLst>
              <a:ext uri="{FF2B5EF4-FFF2-40B4-BE49-F238E27FC236}">
                <a16:creationId xmlns:a16="http://schemas.microsoft.com/office/drawing/2014/main" id="{87A899DC-2DDF-44A1-B83A-D12258355B19}"/>
              </a:ext>
            </a:extLst>
          </p:cNvPr>
          <p:cNvSpPr>
            <a:spLocks noGrp="1"/>
          </p:cNvSpPr>
          <p:nvPr>
            <p:ph sz="half" idx="1"/>
          </p:nvPr>
        </p:nvSpPr>
        <p:spPr>
          <a:xfrm>
            <a:off x="677334" y="1680505"/>
            <a:ext cx="5303741" cy="4110961"/>
          </a:xfrm>
        </p:spPr>
        <p:txBody>
          <a:bodyPr>
            <a:noAutofit/>
          </a:bodyPr>
          <a:lstStyle/>
          <a:p>
            <a:pPr algn="l">
              <a:lnSpc>
                <a:spcPct val="115000"/>
              </a:lnSpc>
              <a:spcAft>
                <a:spcPts val="1000"/>
              </a:spcAft>
            </a:pPr>
            <a:r>
              <a:rPr lang="en-US" sz="2800" dirty="0">
                <a:solidFill>
                  <a:srgbClr val="002060"/>
                </a:solidFill>
                <a:effectLst/>
                <a:ea typeface="SimSun" panose="02010600030101010101" pitchFamily="2" charset="-122"/>
                <a:cs typeface="Times New Roman" panose="02020603050405020304" pitchFamily="18" charset="0"/>
              </a:rPr>
              <a:t>To support a minimum of 100 children, providing them with a full range of educational opportunities at </a:t>
            </a:r>
            <a:r>
              <a:rPr lang="en-US" sz="2800" dirty="0" err="1">
                <a:solidFill>
                  <a:srgbClr val="002060"/>
                </a:solidFill>
                <a:effectLst/>
                <a:ea typeface="SimSun" panose="02010600030101010101" pitchFamily="2" charset="-122"/>
                <a:cs typeface="Times New Roman" panose="02020603050405020304" pitchFamily="18" charset="0"/>
              </a:rPr>
              <a:t>Yunfillips</a:t>
            </a:r>
            <a:r>
              <a:rPr lang="en-US" sz="2800" dirty="0">
                <a:solidFill>
                  <a:srgbClr val="002060"/>
                </a:solidFill>
                <a:effectLst/>
                <a:ea typeface="SimSun" panose="02010600030101010101" pitchFamily="2" charset="-122"/>
                <a:cs typeface="Times New Roman" panose="02020603050405020304" pitchFamily="18" charset="0"/>
              </a:rPr>
              <a:t> Montessori Schools. With your help, these children will have the chance to thrive academically, socially, and emotionally.</a:t>
            </a:r>
            <a:endParaRPr lang="en-NG" sz="2800" dirty="0">
              <a:solidFill>
                <a:srgbClr val="002060"/>
              </a:solidFill>
              <a:effectLst/>
              <a:ea typeface="SimSun" panose="02010600030101010101" pitchFamily="2" charset="-122"/>
              <a:cs typeface="Times New Roman" panose="02020603050405020304" pitchFamily="18" charset="0"/>
            </a:endParaRPr>
          </a:p>
        </p:txBody>
      </p:sp>
      <p:pic>
        <p:nvPicPr>
          <p:cNvPr id="6" name="Content Placeholder 5">
            <a:extLst>
              <a:ext uri="{FF2B5EF4-FFF2-40B4-BE49-F238E27FC236}">
                <a16:creationId xmlns:a16="http://schemas.microsoft.com/office/drawing/2014/main" id="{1E887662-23E2-4020-A029-40D8E1C4738B}"/>
              </a:ext>
            </a:extLst>
          </p:cNvPr>
          <p:cNvPicPr>
            <a:picLocks noGrp="1" noChangeAspect="1"/>
          </p:cNvPicPr>
          <p:nvPr>
            <p:ph sz="half" idx="2"/>
          </p:nvPr>
        </p:nvPicPr>
        <p:blipFill>
          <a:blip r:embed="rId2"/>
          <a:srcRect/>
          <a:stretch/>
        </p:blipFill>
        <p:spPr>
          <a:xfrm>
            <a:off x="6096000" y="2160589"/>
            <a:ext cx="4184649" cy="3150795"/>
          </a:xfrm>
        </p:spPr>
      </p:pic>
    </p:spTree>
    <p:extLst>
      <p:ext uri="{BB962C8B-B14F-4D97-AF65-F5344CB8AC3E}">
        <p14:creationId xmlns:p14="http://schemas.microsoft.com/office/powerpoint/2010/main" val="288248285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DC443356-578A-4C79-9196-E6A2F9178CD5}"/>
              </a:ext>
            </a:extLst>
          </p:cNvPr>
          <p:cNvSpPr>
            <a:spLocks noGrp="1"/>
          </p:cNvSpPr>
          <p:nvPr>
            <p:ph type="ctrTitle"/>
          </p:nvPr>
        </p:nvSpPr>
        <p:spPr>
          <a:xfrm>
            <a:off x="1267497" y="202476"/>
            <a:ext cx="6047703" cy="803134"/>
          </a:xfrm>
        </p:spPr>
        <p:txBody>
          <a:bodyPr>
            <a:normAutofit/>
          </a:bodyPr>
          <a:lstStyle/>
          <a:p>
            <a:pPr algn="l"/>
            <a:r>
              <a:rPr lang="en-US" sz="2800" b="1" dirty="0">
                <a:solidFill>
                  <a:schemeClr val="tx1"/>
                </a:solidFill>
                <a:latin typeface="Tahoma" panose="020B0604030504040204" pitchFamily="34" charset="0"/>
                <a:ea typeface="Tahoma" panose="020B0604030504040204" pitchFamily="34" charset="0"/>
                <a:cs typeface="Tahoma" panose="020B0604030504040204" pitchFamily="34" charset="0"/>
              </a:rPr>
              <a:t>PAYMENT CATEGORYAND PLAN</a:t>
            </a:r>
            <a:endParaRPr lang="en-NG" sz="28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3" name="Subtitle 2">
            <a:extLst>
              <a:ext uri="{FF2B5EF4-FFF2-40B4-BE49-F238E27FC236}">
                <a16:creationId xmlns:a16="http://schemas.microsoft.com/office/drawing/2014/main" id="{87A899DC-2DDF-44A1-B83A-D12258355B19}"/>
              </a:ext>
            </a:extLst>
          </p:cNvPr>
          <p:cNvSpPr>
            <a:spLocks noGrp="1"/>
          </p:cNvSpPr>
          <p:nvPr>
            <p:ph type="subTitle" idx="1"/>
          </p:nvPr>
        </p:nvSpPr>
        <p:spPr>
          <a:xfrm>
            <a:off x="1126820" y="2912528"/>
            <a:ext cx="9398120" cy="3945472"/>
          </a:xfrm>
        </p:spPr>
        <p:txBody>
          <a:bodyPr>
            <a:noAutofit/>
          </a:bodyPr>
          <a:lstStyle/>
          <a:p>
            <a:pPr algn="l">
              <a:spcAft>
                <a:spcPts val="1000"/>
              </a:spcAft>
            </a:pPr>
            <a:r>
              <a:rPr lang="en-US" sz="1800" b="1" dirty="0">
                <a:solidFill>
                  <a:srgbClr val="002060"/>
                </a:solidFill>
                <a:effectLst/>
                <a:latin typeface="+mj-lt"/>
                <a:ea typeface="SimSun" panose="02010600030101010101" pitchFamily="2" charset="-122"/>
                <a:cs typeface="Times New Roman" panose="02020603050405020304" pitchFamily="18" charset="0"/>
              </a:rPr>
              <a:t>KINDERGARTEN</a:t>
            </a:r>
          </a:p>
          <a:p>
            <a:pPr algn="l">
              <a:spcAft>
                <a:spcPts val="1000"/>
              </a:spcAft>
            </a:pPr>
            <a:r>
              <a:rPr lang="en-US" sz="1800" b="1" dirty="0">
                <a:solidFill>
                  <a:srgbClr val="002060"/>
                </a:solidFill>
                <a:effectLst/>
                <a:latin typeface="+mj-lt"/>
                <a:ea typeface="SimSun" panose="02010600030101010101" pitchFamily="2" charset="-122"/>
                <a:cs typeface="Times New Roman" panose="02020603050405020304" pitchFamily="18" charset="0"/>
              </a:rPr>
              <a:t>Yearly Sponsorship total (1</a:t>
            </a:r>
            <a:r>
              <a:rPr lang="en-US" sz="1800" b="1" baseline="30000" dirty="0">
                <a:solidFill>
                  <a:srgbClr val="002060"/>
                </a:solidFill>
                <a:effectLst/>
                <a:latin typeface="+mj-lt"/>
                <a:ea typeface="SimSun" panose="02010600030101010101" pitchFamily="2" charset="-122"/>
                <a:cs typeface="Times New Roman" panose="02020603050405020304" pitchFamily="18" charset="0"/>
              </a:rPr>
              <a:t>ST</a:t>
            </a:r>
            <a:r>
              <a:rPr lang="en-US" sz="1800" b="1" dirty="0">
                <a:solidFill>
                  <a:srgbClr val="002060"/>
                </a:solidFill>
                <a:effectLst/>
                <a:latin typeface="+mj-lt"/>
                <a:ea typeface="SimSun" panose="02010600030101010101" pitchFamily="2" charset="-122"/>
                <a:cs typeface="Times New Roman" panose="02020603050405020304" pitchFamily="18" charset="0"/>
              </a:rPr>
              <a:t>, 2</a:t>
            </a:r>
            <a:r>
              <a:rPr lang="en-US" sz="1800" b="1" baseline="30000" dirty="0">
                <a:solidFill>
                  <a:srgbClr val="002060"/>
                </a:solidFill>
                <a:effectLst/>
                <a:latin typeface="+mj-lt"/>
                <a:ea typeface="SimSun" panose="02010600030101010101" pitchFamily="2" charset="-122"/>
                <a:cs typeface="Times New Roman" panose="02020603050405020304" pitchFamily="18" charset="0"/>
              </a:rPr>
              <a:t>ND</a:t>
            </a:r>
            <a:r>
              <a:rPr lang="en-US" sz="1800" b="1" dirty="0">
                <a:solidFill>
                  <a:srgbClr val="002060"/>
                </a:solidFill>
                <a:effectLst/>
                <a:latin typeface="+mj-lt"/>
                <a:ea typeface="SimSun" panose="02010600030101010101" pitchFamily="2" charset="-122"/>
                <a:cs typeface="Times New Roman" panose="02020603050405020304" pitchFamily="18" charset="0"/>
              </a:rPr>
              <a:t> &amp; 3</a:t>
            </a:r>
            <a:r>
              <a:rPr lang="en-US" sz="1800" b="1" baseline="30000" dirty="0">
                <a:solidFill>
                  <a:srgbClr val="002060"/>
                </a:solidFill>
                <a:effectLst/>
                <a:latin typeface="+mj-lt"/>
                <a:ea typeface="SimSun" panose="02010600030101010101" pitchFamily="2" charset="-122"/>
                <a:cs typeface="Times New Roman" panose="02020603050405020304" pitchFamily="18" charset="0"/>
              </a:rPr>
              <a:t>RD</a:t>
            </a:r>
            <a:r>
              <a:rPr lang="en-US" sz="1800" b="1" dirty="0">
                <a:solidFill>
                  <a:srgbClr val="002060"/>
                </a:solidFill>
                <a:effectLst/>
                <a:latin typeface="+mj-lt"/>
                <a:ea typeface="SimSun" panose="02010600030101010101" pitchFamily="2" charset="-122"/>
                <a:cs typeface="Times New Roman" panose="02020603050405020304" pitchFamily="18" charset="0"/>
              </a:rPr>
              <a:t> TERM) KG #253K Approximately £133</a:t>
            </a:r>
          </a:p>
          <a:p>
            <a:pPr algn="l">
              <a:spcAft>
                <a:spcPts val="1000"/>
              </a:spcAft>
            </a:pPr>
            <a:r>
              <a:rPr lang="en-US" b="1" dirty="0">
                <a:solidFill>
                  <a:srgbClr val="002060"/>
                </a:solidFill>
                <a:latin typeface="+mj-lt"/>
                <a:ea typeface="SimSun" panose="02010600030101010101" pitchFamily="2" charset="-122"/>
                <a:cs typeface="Times New Roman" panose="02020603050405020304" pitchFamily="18" charset="0"/>
              </a:rPr>
              <a:t>PRIMARY</a:t>
            </a:r>
          </a:p>
          <a:p>
            <a:pPr algn="l">
              <a:spcAft>
                <a:spcPts val="1000"/>
              </a:spcAft>
            </a:pPr>
            <a:r>
              <a:rPr lang="en-US" sz="1800" b="1" dirty="0">
                <a:solidFill>
                  <a:srgbClr val="002060"/>
                </a:solidFill>
                <a:effectLst/>
                <a:latin typeface="+mj-lt"/>
                <a:ea typeface="SimSun" panose="02010600030101010101" pitchFamily="2" charset="-122"/>
                <a:cs typeface="Times New Roman" panose="02020603050405020304" pitchFamily="18" charset="0"/>
              </a:rPr>
              <a:t>YEARLY SPONSORSHIP TOTAL (1</a:t>
            </a:r>
            <a:r>
              <a:rPr lang="en-US" sz="1800" b="1" baseline="30000" dirty="0">
                <a:solidFill>
                  <a:srgbClr val="002060"/>
                </a:solidFill>
                <a:effectLst/>
                <a:latin typeface="+mj-lt"/>
                <a:ea typeface="SimSun" panose="02010600030101010101" pitchFamily="2" charset="-122"/>
                <a:cs typeface="Times New Roman" panose="02020603050405020304" pitchFamily="18" charset="0"/>
              </a:rPr>
              <a:t>ST</a:t>
            </a:r>
            <a:r>
              <a:rPr lang="en-US" b="1" baseline="30000" dirty="0">
                <a:solidFill>
                  <a:srgbClr val="002060"/>
                </a:solidFill>
                <a:latin typeface="+mj-lt"/>
                <a:ea typeface="SimSun" panose="02010600030101010101" pitchFamily="2" charset="-122"/>
                <a:cs typeface="Times New Roman" panose="02020603050405020304" pitchFamily="18" charset="0"/>
              </a:rPr>
              <a:t>, </a:t>
            </a:r>
            <a:r>
              <a:rPr lang="en-US" sz="1800" b="1" dirty="0">
                <a:solidFill>
                  <a:srgbClr val="002060"/>
                </a:solidFill>
                <a:effectLst/>
                <a:latin typeface="+mj-lt"/>
                <a:ea typeface="SimSun" panose="02010600030101010101" pitchFamily="2" charset="-122"/>
                <a:cs typeface="Times New Roman" panose="02020603050405020304" pitchFamily="18" charset="0"/>
              </a:rPr>
              <a:t>2ND &amp; 3</a:t>
            </a:r>
            <a:r>
              <a:rPr lang="en-US" sz="1800" b="1" baseline="30000" dirty="0">
                <a:solidFill>
                  <a:srgbClr val="002060"/>
                </a:solidFill>
                <a:effectLst/>
                <a:latin typeface="+mj-lt"/>
                <a:ea typeface="SimSun" panose="02010600030101010101" pitchFamily="2" charset="-122"/>
                <a:cs typeface="Times New Roman" panose="02020603050405020304" pitchFamily="18" charset="0"/>
              </a:rPr>
              <a:t>RD</a:t>
            </a:r>
            <a:r>
              <a:rPr lang="en-US" sz="1800" b="1" dirty="0">
                <a:solidFill>
                  <a:srgbClr val="002060"/>
                </a:solidFill>
                <a:effectLst/>
                <a:latin typeface="+mj-lt"/>
                <a:ea typeface="SimSun" panose="02010600030101010101" pitchFamily="2" charset="-122"/>
                <a:cs typeface="Times New Roman" panose="02020603050405020304" pitchFamily="18" charset="0"/>
              </a:rPr>
              <a:t> TERM) Primary #322k Approximately £170</a:t>
            </a:r>
          </a:p>
          <a:p>
            <a:pPr algn="l">
              <a:spcAft>
                <a:spcPts val="1000"/>
              </a:spcAft>
            </a:pPr>
            <a:r>
              <a:rPr lang="en-US" b="1" dirty="0">
                <a:solidFill>
                  <a:srgbClr val="002060"/>
                </a:solidFill>
                <a:latin typeface="+mj-lt"/>
                <a:ea typeface="SimSun" panose="02010600030101010101" pitchFamily="2" charset="-122"/>
                <a:cs typeface="Times New Roman" panose="02020603050405020304" pitchFamily="18" charset="0"/>
              </a:rPr>
              <a:t>SECONDARY</a:t>
            </a:r>
          </a:p>
          <a:p>
            <a:pPr algn="l">
              <a:spcAft>
                <a:spcPts val="1000"/>
              </a:spcAft>
            </a:pPr>
            <a:r>
              <a:rPr lang="en-US" sz="1800" b="1" dirty="0">
                <a:solidFill>
                  <a:srgbClr val="002060"/>
                </a:solidFill>
                <a:latin typeface="+mj-lt"/>
                <a:ea typeface="SimSun" panose="02010600030101010101" pitchFamily="2" charset="-122"/>
                <a:cs typeface="Times New Roman" panose="02020603050405020304" pitchFamily="18" charset="0"/>
              </a:rPr>
              <a:t>YEARLY SPONSORSHIP TOTAL (1</a:t>
            </a:r>
            <a:r>
              <a:rPr lang="en-US" sz="1800" b="1" baseline="30000" dirty="0">
                <a:solidFill>
                  <a:srgbClr val="002060"/>
                </a:solidFill>
                <a:latin typeface="+mj-lt"/>
                <a:ea typeface="SimSun" panose="02010600030101010101" pitchFamily="2" charset="-122"/>
                <a:cs typeface="Times New Roman" panose="02020603050405020304" pitchFamily="18" charset="0"/>
              </a:rPr>
              <a:t>ST</a:t>
            </a:r>
            <a:r>
              <a:rPr lang="en-US" sz="1800" b="1" dirty="0">
                <a:solidFill>
                  <a:srgbClr val="002060"/>
                </a:solidFill>
                <a:latin typeface="+mj-lt"/>
                <a:ea typeface="SimSun" panose="02010600030101010101" pitchFamily="2" charset="-122"/>
                <a:cs typeface="Times New Roman" panose="02020603050405020304" pitchFamily="18" charset="0"/>
              </a:rPr>
              <a:t>, 2</a:t>
            </a:r>
            <a:r>
              <a:rPr lang="en-US" sz="1800" b="1" baseline="30000" dirty="0">
                <a:solidFill>
                  <a:srgbClr val="002060"/>
                </a:solidFill>
                <a:latin typeface="+mj-lt"/>
                <a:ea typeface="SimSun" panose="02010600030101010101" pitchFamily="2" charset="-122"/>
                <a:cs typeface="Times New Roman" panose="02020603050405020304" pitchFamily="18" charset="0"/>
              </a:rPr>
              <a:t>ND</a:t>
            </a:r>
            <a:r>
              <a:rPr lang="en-US" sz="1800" b="1" dirty="0">
                <a:solidFill>
                  <a:srgbClr val="002060"/>
                </a:solidFill>
                <a:latin typeface="+mj-lt"/>
                <a:ea typeface="SimSun" panose="02010600030101010101" pitchFamily="2" charset="-122"/>
                <a:cs typeface="Times New Roman" panose="02020603050405020304" pitchFamily="18" charset="0"/>
              </a:rPr>
              <a:t>, &amp; 3</a:t>
            </a:r>
            <a:r>
              <a:rPr lang="en-US" sz="1800" b="1" baseline="30000" dirty="0">
                <a:solidFill>
                  <a:srgbClr val="002060"/>
                </a:solidFill>
                <a:latin typeface="+mj-lt"/>
                <a:ea typeface="SimSun" panose="02010600030101010101" pitchFamily="2" charset="-122"/>
                <a:cs typeface="Times New Roman" panose="02020603050405020304" pitchFamily="18" charset="0"/>
              </a:rPr>
              <a:t>RD</a:t>
            </a:r>
            <a:r>
              <a:rPr lang="en-US" sz="1800" b="1" dirty="0">
                <a:solidFill>
                  <a:srgbClr val="002060"/>
                </a:solidFill>
                <a:latin typeface="+mj-lt"/>
                <a:ea typeface="SimSun" panose="02010600030101010101" pitchFamily="2" charset="-122"/>
                <a:cs typeface="Times New Roman" panose="02020603050405020304" pitchFamily="18" charset="0"/>
              </a:rPr>
              <a:t> TERM)</a:t>
            </a:r>
            <a:r>
              <a:rPr lang="en-US" sz="1800" b="1" dirty="0">
                <a:solidFill>
                  <a:srgbClr val="002060"/>
                </a:solidFill>
                <a:effectLst/>
                <a:latin typeface="+mj-lt"/>
                <a:ea typeface="SimSun" panose="02010600030101010101" pitchFamily="2" charset="-122"/>
                <a:cs typeface="Times New Roman" panose="02020603050405020304" pitchFamily="18" charset="0"/>
              </a:rPr>
              <a:t> Secondary #365K Approximately £192</a:t>
            </a:r>
            <a:endParaRPr lang="en-US" sz="2000" b="1" dirty="0">
              <a:solidFill>
                <a:srgbClr val="002060"/>
              </a:solidFill>
              <a:effectLst/>
              <a:latin typeface="+mj-lt"/>
              <a:ea typeface="SimSun" panose="02010600030101010101" pitchFamily="2" charset="-122"/>
              <a:cs typeface="Times New Roman" panose="02020603050405020304" pitchFamily="18" charset="0"/>
            </a:endParaRPr>
          </a:p>
          <a:p>
            <a:pPr algn="l">
              <a:spcAft>
                <a:spcPts val="1000"/>
              </a:spcAft>
            </a:pPr>
            <a:endParaRPr lang="en-NG" sz="1800" b="1" dirty="0">
              <a:solidFill>
                <a:srgbClr val="002060"/>
              </a:solidFill>
              <a:effectLst/>
              <a:latin typeface="+mj-lt"/>
              <a:ea typeface="SimSun" panose="02010600030101010101" pitchFamily="2" charset="-122"/>
              <a:cs typeface="Times New Roman" panose="02020603050405020304" pitchFamily="18" charset="0"/>
            </a:endParaRPr>
          </a:p>
          <a:p>
            <a:pPr algn="l">
              <a:spcAft>
                <a:spcPts val="1000"/>
              </a:spcAft>
            </a:pPr>
            <a:r>
              <a:rPr lang="en-US" sz="1800" b="1" dirty="0">
                <a:solidFill>
                  <a:srgbClr val="002060"/>
                </a:solidFill>
                <a:effectLst/>
                <a:latin typeface="+mj-lt"/>
                <a:ea typeface="SimSun" panose="02010600030101010101" pitchFamily="2" charset="-122"/>
                <a:cs typeface="Times New Roman" panose="02020603050405020304" pitchFamily="18" charset="0"/>
              </a:rPr>
              <a:t> </a:t>
            </a:r>
            <a:endParaRPr lang="en-US" sz="1800" dirty="0">
              <a:solidFill>
                <a:srgbClr val="002060"/>
              </a:solidFill>
              <a:effectLst/>
              <a:latin typeface="+mj-lt"/>
              <a:ea typeface="SimSun" panose="02010600030101010101" pitchFamily="2" charset="-122"/>
              <a:cs typeface="Times New Roman" panose="02020603050405020304" pitchFamily="18" charset="0"/>
            </a:endParaRPr>
          </a:p>
        </p:txBody>
      </p:sp>
      <p:pic>
        <p:nvPicPr>
          <p:cNvPr id="6" name="Content Placeholder 5">
            <a:extLst>
              <a:ext uri="{FF2B5EF4-FFF2-40B4-BE49-F238E27FC236}">
                <a16:creationId xmlns:a16="http://schemas.microsoft.com/office/drawing/2014/main" id="{4AFC6BFC-9ABC-4D5B-82D0-CEECB2D229A5}"/>
              </a:ext>
            </a:extLst>
          </p:cNvPr>
          <p:cNvPicPr>
            <a:picLocks noChangeAspect="1"/>
          </p:cNvPicPr>
          <p:nvPr/>
        </p:nvPicPr>
        <p:blipFill rotWithShape="1">
          <a:blip r:embed="rId2"/>
          <a:srcRect l="13047" t="8297" r="26390"/>
          <a:stretch/>
        </p:blipFill>
        <p:spPr>
          <a:xfrm>
            <a:off x="6197805" y="1075639"/>
            <a:ext cx="3385536" cy="2306877"/>
          </a:xfrm>
          <a:prstGeom prst="rect">
            <a:avLst/>
          </a:prstGeom>
        </p:spPr>
      </p:pic>
      <p:sp>
        <p:nvSpPr>
          <p:cNvPr id="4" name="TextBox 3">
            <a:extLst>
              <a:ext uri="{FF2B5EF4-FFF2-40B4-BE49-F238E27FC236}">
                <a16:creationId xmlns:a16="http://schemas.microsoft.com/office/drawing/2014/main" id="{B2EF7C02-4C72-444A-B388-6746439C72C0}"/>
              </a:ext>
            </a:extLst>
          </p:cNvPr>
          <p:cNvSpPr txBox="1"/>
          <p:nvPr/>
        </p:nvSpPr>
        <p:spPr>
          <a:xfrm>
            <a:off x="1126820" y="907480"/>
            <a:ext cx="5231777" cy="2475037"/>
          </a:xfrm>
          <a:prstGeom prst="rect">
            <a:avLst/>
          </a:prstGeom>
          <a:noFill/>
        </p:spPr>
        <p:txBody>
          <a:bodyPr wrap="square" rtlCol="0">
            <a:spAutoFit/>
          </a:bodyPr>
          <a:lstStyle/>
          <a:p>
            <a:pPr marL="457200" indent="-457200" algn="l">
              <a:lnSpc>
                <a:spcPct val="115000"/>
              </a:lnSpc>
              <a:spcAft>
                <a:spcPts val="1000"/>
              </a:spcAft>
              <a:buFont typeface="Wingdings" panose="05000000000000000000" pitchFamily="2" charset="2"/>
              <a:buChar char="v"/>
            </a:pPr>
            <a:r>
              <a:rPr lang="en-US" sz="1800" dirty="0">
                <a:solidFill>
                  <a:srgbClr val="002060"/>
                </a:solidFill>
                <a:effectLst/>
                <a:latin typeface="+mj-lt"/>
                <a:ea typeface="SimSun" panose="02010600030101010101" pitchFamily="2" charset="-122"/>
                <a:cs typeface="Times New Roman" panose="02020603050405020304" pitchFamily="18" charset="0"/>
              </a:rPr>
              <a:t>Flexible options are available for every sponsor:</a:t>
            </a:r>
            <a:endParaRPr lang="en-NG" sz="1800" dirty="0">
              <a:solidFill>
                <a:srgbClr val="002060"/>
              </a:solidFill>
              <a:effectLst/>
              <a:latin typeface="+mj-lt"/>
              <a:ea typeface="SimSun" panose="02010600030101010101" pitchFamily="2" charset="-122"/>
              <a:cs typeface="Times New Roman" panose="02020603050405020304" pitchFamily="18" charset="0"/>
            </a:endParaRPr>
          </a:p>
          <a:p>
            <a:pPr marL="457200" indent="-457200" algn="l">
              <a:lnSpc>
                <a:spcPct val="115000"/>
              </a:lnSpc>
              <a:spcAft>
                <a:spcPts val="1000"/>
              </a:spcAft>
              <a:buFont typeface="Wingdings" panose="05000000000000000000" pitchFamily="2" charset="2"/>
              <a:buChar char="v"/>
            </a:pPr>
            <a:r>
              <a:rPr lang="en-US" sz="1800" dirty="0">
                <a:solidFill>
                  <a:srgbClr val="002060"/>
                </a:solidFill>
                <a:effectLst/>
                <a:latin typeface="+mj-lt"/>
                <a:ea typeface="SimSun" panose="02010600030101010101" pitchFamily="2" charset="-122"/>
                <a:cs typeface="Times New Roman" panose="02020603050405020304" pitchFamily="18" charset="0"/>
              </a:rPr>
              <a:t>‎Monthly Sponsorship</a:t>
            </a:r>
            <a:endParaRPr lang="en-NG" sz="1800" dirty="0">
              <a:solidFill>
                <a:srgbClr val="002060"/>
              </a:solidFill>
              <a:effectLst/>
              <a:latin typeface="+mj-lt"/>
              <a:ea typeface="SimSun" panose="02010600030101010101" pitchFamily="2" charset="-122"/>
              <a:cs typeface="Times New Roman" panose="02020603050405020304" pitchFamily="18" charset="0"/>
            </a:endParaRPr>
          </a:p>
          <a:p>
            <a:pPr marL="457200" indent="-457200" algn="l">
              <a:lnSpc>
                <a:spcPct val="115000"/>
              </a:lnSpc>
              <a:spcAft>
                <a:spcPts val="1000"/>
              </a:spcAft>
              <a:buFont typeface="Wingdings" panose="05000000000000000000" pitchFamily="2" charset="2"/>
              <a:buChar char="v"/>
            </a:pPr>
            <a:r>
              <a:rPr lang="en-US" sz="1800" dirty="0">
                <a:solidFill>
                  <a:srgbClr val="002060"/>
                </a:solidFill>
                <a:effectLst/>
                <a:latin typeface="+mj-lt"/>
                <a:ea typeface="SimSun" panose="02010600030101010101" pitchFamily="2" charset="-122"/>
                <a:cs typeface="Times New Roman" panose="02020603050405020304" pitchFamily="18" charset="0"/>
              </a:rPr>
              <a:t>‎Quarterly </a:t>
            </a:r>
            <a:r>
              <a:rPr lang="en-US" sz="1800" dirty="0">
                <a:solidFill>
                  <a:srgbClr val="002060"/>
                </a:solidFill>
                <a:latin typeface="+mj-lt"/>
                <a:ea typeface="SimSun" panose="02010600030101010101" pitchFamily="2" charset="-122"/>
                <a:cs typeface="Times New Roman" panose="02020603050405020304" pitchFamily="18" charset="0"/>
              </a:rPr>
              <a:t>Sponsorship</a:t>
            </a:r>
            <a:endParaRPr lang="en-NG" sz="1800" dirty="0">
              <a:solidFill>
                <a:srgbClr val="002060"/>
              </a:solidFill>
              <a:effectLst/>
              <a:latin typeface="+mj-lt"/>
              <a:ea typeface="SimSun" panose="02010600030101010101" pitchFamily="2" charset="-122"/>
              <a:cs typeface="Times New Roman" panose="02020603050405020304" pitchFamily="18" charset="0"/>
            </a:endParaRPr>
          </a:p>
          <a:p>
            <a:pPr marL="457200" indent="-457200" algn="l">
              <a:lnSpc>
                <a:spcPct val="115000"/>
              </a:lnSpc>
              <a:spcAft>
                <a:spcPts val="1000"/>
              </a:spcAft>
              <a:buFont typeface="Wingdings" panose="05000000000000000000" pitchFamily="2" charset="2"/>
              <a:buChar char="v"/>
            </a:pPr>
            <a:r>
              <a:rPr lang="en-US" sz="1800" dirty="0">
                <a:solidFill>
                  <a:srgbClr val="002060"/>
                </a:solidFill>
                <a:effectLst/>
                <a:latin typeface="+mj-lt"/>
                <a:ea typeface="SimSun" panose="02010600030101010101" pitchFamily="2" charset="-122"/>
                <a:cs typeface="Times New Roman" panose="02020603050405020304" pitchFamily="18" charset="0"/>
              </a:rPr>
              <a:t>‎Annual Sponsorship </a:t>
            </a:r>
            <a:endParaRPr lang="en-NG" sz="1800" dirty="0">
              <a:solidFill>
                <a:srgbClr val="002060"/>
              </a:solidFill>
              <a:effectLst/>
              <a:latin typeface="+mj-lt"/>
              <a:ea typeface="SimSun" panose="02010600030101010101" pitchFamily="2" charset="-122"/>
              <a:cs typeface="Times New Roman" panose="02020603050405020304" pitchFamily="18" charset="0"/>
            </a:endParaRPr>
          </a:p>
          <a:p>
            <a:endParaRPr lang="en-NG" dirty="0"/>
          </a:p>
        </p:txBody>
      </p:sp>
    </p:spTree>
    <p:extLst>
      <p:ext uri="{BB962C8B-B14F-4D97-AF65-F5344CB8AC3E}">
        <p14:creationId xmlns:p14="http://schemas.microsoft.com/office/powerpoint/2010/main" val="8566855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DC443356-578A-4C79-9196-E6A2F9178CD5}"/>
              </a:ext>
            </a:extLst>
          </p:cNvPr>
          <p:cNvSpPr>
            <a:spLocks noGrp="1"/>
          </p:cNvSpPr>
          <p:nvPr>
            <p:ph type="ctrTitle"/>
          </p:nvPr>
        </p:nvSpPr>
        <p:spPr>
          <a:xfrm>
            <a:off x="1154955" y="588282"/>
            <a:ext cx="6554140" cy="854440"/>
          </a:xfrm>
        </p:spPr>
        <p:txBody>
          <a:bodyPr>
            <a:normAutofit/>
          </a:bodyPr>
          <a:lstStyle/>
          <a:p>
            <a:pPr algn="l"/>
            <a:r>
              <a:rPr lang="en-US" sz="4400" b="1" dirty="0">
                <a:solidFill>
                  <a:schemeClr val="tx1"/>
                </a:solidFill>
                <a:latin typeface="Tahoma" panose="020B0604030504040204" pitchFamily="34" charset="0"/>
                <a:ea typeface="Tahoma" panose="020B0604030504040204" pitchFamily="34" charset="0"/>
                <a:cs typeface="Tahoma" panose="020B0604030504040204" pitchFamily="34" charset="0"/>
              </a:rPr>
              <a:t>PAYMENT DETAILS</a:t>
            </a:r>
            <a:endParaRPr lang="en-NG" sz="44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3" name="Subtitle 2">
            <a:extLst>
              <a:ext uri="{FF2B5EF4-FFF2-40B4-BE49-F238E27FC236}">
                <a16:creationId xmlns:a16="http://schemas.microsoft.com/office/drawing/2014/main" id="{87A899DC-2DDF-44A1-B83A-D12258355B19}"/>
              </a:ext>
            </a:extLst>
          </p:cNvPr>
          <p:cNvSpPr>
            <a:spLocks noGrp="1"/>
          </p:cNvSpPr>
          <p:nvPr>
            <p:ph type="subTitle" idx="1"/>
          </p:nvPr>
        </p:nvSpPr>
        <p:spPr>
          <a:xfrm>
            <a:off x="1403539" y="1442722"/>
            <a:ext cx="7252403" cy="2656893"/>
          </a:xfrm>
        </p:spPr>
        <p:txBody>
          <a:bodyPr>
            <a:noAutofit/>
          </a:bodyPr>
          <a:lstStyle/>
          <a:p>
            <a:pPr marL="571500" indent="-571500" algn="l">
              <a:spcAft>
                <a:spcPts val="1000"/>
              </a:spcAft>
              <a:buFont typeface="Wingdings" panose="05000000000000000000" pitchFamily="2" charset="2"/>
              <a:buChar char="v"/>
            </a:pPr>
            <a:r>
              <a:rPr lang="en-US" sz="2400" b="1" dirty="0">
                <a:solidFill>
                  <a:srgbClr val="002060"/>
                </a:solidFill>
                <a:effectLst/>
                <a:ea typeface="SimSun" panose="02010600030101010101" pitchFamily="2" charset="-122"/>
                <a:cs typeface="Times New Roman" panose="02020603050405020304" pitchFamily="18" charset="0"/>
              </a:rPr>
              <a:t>YUNFILLIPS CREATION LIMITED</a:t>
            </a:r>
          </a:p>
          <a:p>
            <a:pPr marL="571500" indent="-571500" algn="l">
              <a:spcAft>
                <a:spcPts val="1000"/>
              </a:spcAft>
              <a:buFont typeface="Wingdings" panose="05000000000000000000" pitchFamily="2" charset="2"/>
              <a:buChar char="v"/>
            </a:pPr>
            <a:r>
              <a:rPr lang="en-US" sz="2400" b="1" dirty="0">
                <a:solidFill>
                  <a:srgbClr val="002060"/>
                </a:solidFill>
                <a:effectLst/>
                <a:ea typeface="SimSun" panose="02010600030101010101" pitchFamily="2" charset="-122"/>
                <a:cs typeface="Times New Roman" panose="02020603050405020304" pitchFamily="18" charset="0"/>
              </a:rPr>
              <a:t>UNION BANK</a:t>
            </a:r>
          </a:p>
          <a:p>
            <a:pPr marL="571500" indent="-571500" algn="l">
              <a:spcAft>
                <a:spcPts val="1000"/>
              </a:spcAft>
              <a:buFont typeface="Wingdings" panose="05000000000000000000" pitchFamily="2" charset="2"/>
              <a:buChar char="v"/>
            </a:pPr>
            <a:r>
              <a:rPr lang="en-US" sz="2400" b="1" dirty="0">
                <a:solidFill>
                  <a:srgbClr val="002060"/>
                </a:solidFill>
                <a:effectLst/>
                <a:ea typeface="SimSun" panose="02010600030101010101" pitchFamily="2" charset="-122"/>
                <a:cs typeface="Times New Roman" panose="02020603050405020304" pitchFamily="18" charset="0"/>
              </a:rPr>
              <a:t>0234151247</a:t>
            </a:r>
          </a:p>
          <a:p>
            <a:pPr algn="l">
              <a:spcAft>
                <a:spcPts val="1000"/>
              </a:spcAft>
            </a:pPr>
            <a:r>
              <a:rPr lang="en-US" sz="2400" b="1" dirty="0">
                <a:solidFill>
                  <a:srgbClr val="002060"/>
                </a:solidFill>
                <a:ea typeface="SimSun" panose="02010600030101010101" pitchFamily="2" charset="-122"/>
                <a:cs typeface="Times New Roman" panose="02020603050405020304" pitchFamily="18" charset="0"/>
              </a:rPr>
              <a:t>OR</a:t>
            </a:r>
            <a:endParaRPr lang="en-US" sz="2400" b="1" dirty="0">
              <a:solidFill>
                <a:srgbClr val="002060"/>
              </a:solidFill>
              <a:effectLst/>
              <a:ea typeface="SimSun" panose="02010600030101010101" pitchFamily="2" charset="-122"/>
              <a:cs typeface="Times New Roman" panose="02020603050405020304" pitchFamily="18" charset="0"/>
            </a:endParaRPr>
          </a:p>
          <a:p>
            <a:pPr marL="571500" indent="-571500" algn="l">
              <a:spcAft>
                <a:spcPts val="1000"/>
              </a:spcAft>
              <a:buFont typeface="Wingdings" panose="05000000000000000000" pitchFamily="2" charset="2"/>
              <a:buChar char="v"/>
            </a:pPr>
            <a:r>
              <a:rPr lang="en-US" sz="2400" b="1" dirty="0">
                <a:solidFill>
                  <a:srgbClr val="002060"/>
                </a:solidFill>
                <a:effectLst/>
                <a:ea typeface="SimSun" panose="02010600030101010101" pitchFamily="2" charset="-122"/>
                <a:cs typeface="Times New Roman" panose="02020603050405020304" pitchFamily="18" charset="0"/>
              </a:rPr>
              <a:t>Account name: ERUENAH YA</a:t>
            </a:r>
          </a:p>
          <a:p>
            <a:pPr marL="571500" indent="-571500" algn="l">
              <a:spcAft>
                <a:spcPts val="1000"/>
              </a:spcAft>
              <a:buFont typeface="Wingdings" panose="05000000000000000000" pitchFamily="2" charset="2"/>
              <a:buChar char="v"/>
            </a:pPr>
            <a:r>
              <a:rPr lang="en-US" sz="2400" b="1" dirty="0">
                <a:solidFill>
                  <a:srgbClr val="002060"/>
                </a:solidFill>
                <a:effectLst/>
                <a:ea typeface="SimSun" panose="02010600030101010101" pitchFamily="2" charset="-122"/>
                <a:cs typeface="Times New Roman" panose="02020603050405020304" pitchFamily="18" charset="0"/>
              </a:rPr>
              <a:t>Sort Code: 60-60-05</a:t>
            </a:r>
          </a:p>
          <a:p>
            <a:pPr marL="571500" indent="-571500" algn="l">
              <a:spcAft>
                <a:spcPts val="1000"/>
              </a:spcAft>
              <a:buFont typeface="Wingdings" panose="05000000000000000000" pitchFamily="2" charset="2"/>
              <a:buChar char="v"/>
            </a:pPr>
            <a:r>
              <a:rPr lang="en-US" sz="2400" b="1" dirty="0">
                <a:solidFill>
                  <a:srgbClr val="002060"/>
                </a:solidFill>
                <a:effectLst/>
                <a:ea typeface="SimSun" panose="02010600030101010101" pitchFamily="2" charset="-122"/>
                <a:cs typeface="Times New Roman" panose="02020603050405020304" pitchFamily="18" charset="0"/>
              </a:rPr>
              <a:t>Account Number: 45877947</a:t>
            </a:r>
          </a:p>
          <a:p>
            <a:pPr marL="571500" indent="-571500" algn="l">
              <a:spcAft>
                <a:spcPts val="1000"/>
              </a:spcAft>
              <a:buFont typeface="Wingdings" panose="05000000000000000000" pitchFamily="2" charset="2"/>
              <a:buChar char="v"/>
            </a:pPr>
            <a:r>
              <a:rPr lang="en-US" sz="2400" b="1" dirty="0">
                <a:solidFill>
                  <a:srgbClr val="002060"/>
                </a:solidFill>
                <a:effectLst/>
                <a:ea typeface="SimSun" panose="02010600030101010101" pitchFamily="2" charset="-122"/>
                <a:cs typeface="Times New Roman" panose="02020603050405020304" pitchFamily="18" charset="0"/>
              </a:rPr>
              <a:t>BIC: NWBKGB2L</a:t>
            </a:r>
          </a:p>
          <a:p>
            <a:pPr marL="571500" indent="-571500" algn="l">
              <a:spcAft>
                <a:spcPts val="1000"/>
              </a:spcAft>
              <a:buFont typeface="Wingdings" panose="05000000000000000000" pitchFamily="2" charset="2"/>
              <a:buChar char="v"/>
            </a:pPr>
            <a:r>
              <a:rPr lang="en-US" sz="2400" b="1" dirty="0">
                <a:solidFill>
                  <a:srgbClr val="002060"/>
                </a:solidFill>
                <a:effectLst/>
                <a:ea typeface="SimSun" panose="02010600030101010101" pitchFamily="2" charset="-122"/>
                <a:cs typeface="Times New Roman" panose="02020603050405020304" pitchFamily="18" charset="0"/>
              </a:rPr>
              <a:t>IBAN: GB85NWBK60600545877947</a:t>
            </a:r>
          </a:p>
        </p:txBody>
      </p:sp>
      <p:pic>
        <p:nvPicPr>
          <p:cNvPr id="7" name="Picture 6">
            <a:extLst>
              <a:ext uri="{FF2B5EF4-FFF2-40B4-BE49-F238E27FC236}">
                <a16:creationId xmlns:a16="http://schemas.microsoft.com/office/drawing/2014/main" id="{20103511-668B-49F0-9C9F-106DCC4D9121}"/>
              </a:ext>
            </a:extLst>
          </p:cNvPr>
          <p:cNvPicPr>
            <a:picLocks noChangeAspect="1"/>
          </p:cNvPicPr>
          <p:nvPr/>
        </p:nvPicPr>
        <p:blipFill rotWithShape="1">
          <a:blip r:embed="rId2"/>
          <a:srcRect l="-1" t="29539" r="-2725" b="24734"/>
          <a:stretch/>
        </p:blipFill>
        <p:spPr>
          <a:xfrm>
            <a:off x="7102646" y="634724"/>
            <a:ext cx="2159745" cy="2136444"/>
          </a:xfrm>
          <a:prstGeom prst="rect">
            <a:avLst/>
          </a:prstGeom>
        </p:spPr>
      </p:pic>
    </p:spTree>
    <p:extLst>
      <p:ext uri="{BB962C8B-B14F-4D97-AF65-F5344CB8AC3E}">
        <p14:creationId xmlns:p14="http://schemas.microsoft.com/office/powerpoint/2010/main" val="181631903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DC443356-578A-4C79-9196-E6A2F9178CD5}"/>
              </a:ext>
            </a:extLst>
          </p:cNvPr>
          <p:cNvSpPr>
            <a:spLocks noGrp="1"/>
          </p:cNvSpPr>
          <p:nvPr>
            <p:ph type="ctrTitle"/>
          </p:nvPr>
        </p:nvSpPr>
        <p:spPr>
          <a:xfrm>
            <a:off x="1009812" y="441342"/>
            <a:ext cx="6554140" cy="927958"/>
          </a:xfrm>
        </p:spPr>
        <p:txBody>
          <a:bodyPr>
            <a:noAutofit/>
          </a:bodyPr>
          <a:lstStyle/>
          <a:p>
            <a:pPr algn="l"/>
            <a:r>
              <a:rPr lang="en-US" sz="4400" b="1" dirty="0">
                <a:solidFill>
                  <a:schemeClr val="tx1"/>
                </a:solidFill>
                <a:latin typeface="Tahoma" panose="020B0604030504040204" pitchFamily="34" charset="0"/>
                <a:ea typeface="Tahoma" panose="020B0604030504040204" pitchFamily="34" charset="0"/>
                <a:cs typeface="Tahoma" panose="020B0604030504040204" pitchFamily="34" charset="0"/>
              </a:rPr>
              <a:t>CONTACT </a:t>
            </a:r>
            <a:endParaRPr lang="en-NG" sz="44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3" name="Subtitle 2">
            <a:extLst>
              <a:ext uri="{FF2B5EF4-FFF2-40B4-BE49-F238E27FC236}">
                <a16:creationId xmlns:a16="http://schemas.microsoft.com/office/drawing/2014/main" id="{87A899DC-2DDF-44A1-B83A-D12258355B19}"/>
              </a:ext>
            </a:extLst>
          </p:cNvPr>
          <p:cNvSpPr>
            <a:spLocks noGrp="1"/>
          </p:cNvSpPr>
          <p:nvPr>
            <p:ph type="subTitle" idx="1"/>
          </p:nvPr>
        </p:nvSpPr>
        <p:spPr>
          <a:xfrm>
            <a:off x="895802" y="1369300"/>
            <a:ext cx="7933405" cy="2059700"/>
          </a:xfrm>
        </p:spPr>
        <p:txBody>
          <a:bodyPr>
            <a:noAutofit/>
          </a:bodyPr>
          <a:lstStyle/>
          <a:p>
            <a:pPr algn="l">
              <a:lnSpc>
                <a:spcPct val="115000"/>
              </a:lnSpc>
              <a:spcAft>
                <a:spcPts val="1000"/>
              </a:spcAft>
            </a:pPr>
            <a:r>
              <a:rPr lang="en-US" sz="2400" b="1" dirty="0">
                <a:solidFill>
                  <a:srgbClr val="002060"/>
                </a:solidFill>
                <a:effectLst/>
                <a:latin typeface="+mj-lt"/>
                <a:ea typeface="SimSun" panose="02010600030101010101" pitchFamily="2" charset="-122"/>
                <a:cs typeface="Times New Roman" panose="02020603050405020304" pitchFamily="18" charset="0"/>
              </a:rPr>
              <a:t>Young </a:t>
            </a:r>
            <a:r>
              <a:rPr lang="en-US" sz="2400" b="1" dirty="0" err="1">
                <a:solidFill>
                  <a:srgbClr val="002060"/>
                </a:solidFill>
                <a:effectLst/>
                <a:latin typeface="+mj-lt"/>
                <a:ea typeface="SimSun" panose="02010600030101010101" pitchFamily="2" charset="-122"/>
                <a:cs typeface="Times New Roman" panose="02020603050405020304" pitchFamily="18" charset="0"/>
              </a:rPr>
              <a:t>Eruenah</a:t>
            </a:r>
            <a:r>
              <a:rPr lang="en-US" sz="2400" b="1" dirty="0">
                <a:solidFill>
                  <a:srgbClr val="002060"/>
                </a:solidFill>
                <a:effectLst/>
                <a:latin typeface="+mj-lt"/>
                <a:ea typeface="SimSun" panose="02010600030101010101" pitchFamily="2" charset="-122"/>
                <a:cs typeface="Times New Roman" panose="02020603050405020304" pitchFamily="18" charset="0"/>
              </a:rPr>
              <a:t> (EHT) +447818274682</a:t>
            </a:r>
          </a:p>
          <a:p>
            <a:pPr algn="l">
              <a:lnSpc>
                <a:spcPct val="115000"/>
              </a:lnSpc>
              <a:spcAft>
                <a:spcPts val="1000"/>
              </a:spcAft>
            </a:pPr>
            <a:r>
              <a:rPr lang="en-US" sz="2400" b="1" dirty="0">
                <a:solidFill>
                  <a:srgbClr val="002060"/>
                </a:solidFill>
                <a:effectLst/>
                <a:latin typeface="+mj-lt"/>
                <a:ea typeface="SimSun" panose="02010600030101010101" pitchFamily="2" charset="-122"/>
                <a:cs typeface="Times New Roman" panose="02020603050405020304" pitchFamily="18" charset="0"/>
              </a:rPr>
              <a:t>Rev </a:t>
            </a:r>
            <a:r>
              <a:rPr lang="en-US" sz="2400" b="1" dirty="0" err="1">
                <a:solidFill>
                  <a:srgbClr val="002060"/>
                </a:solidFill>
                <a:effectLst/>
                <a:latin typeface="+mj-lt"/>
                <a:ea typeface="SimSun" panose="02010600030101010101" pitchFamily="2" charset="-122"/>
                <a:cs typeface="Times New Roman" panose="02020603050405020304" pitchFamily="18" charset="0"/>
              </a:rPr>
              <a:t>Mrs</a:t>
            </a:r>
            <a:r>
              <a:rPr lang="en-US" sz="2400" b="1" dirty="0">
                <a:solidFill>
                  <a:srgbClr val="002060"/>
                </a:solidFill>
                <a:effectLst/>
                <a:latin typeface="+mj-lt"/>
                <a:ea typeface="SimSun" panose="02010600030101010101" pitchFamily="2" charset="-122"/>
                <a:cs typeface="Times New Roman" panose="02020603050405020304" pitchFamily="18" charset="0"/>
              </a:rPr>
              <a:t> </a:t>
            </a:r>
            <a:r>
              <a:rPr lang="en-US" sz="2400" b="1" dirty="0" err="1">
                <a:solidFill>
                  <a:srgbClr val="002060"/>
                </a:solidFill>
                <a:effectLst/>
                <a:latin typeface="+mj-lt"/>
                <a:ea typeface="SimSun" panose="02010600030101010101" pitchFamily="2" charset="-122"/>
                <a:cs typeface="Times New Roman" panose="02020603050405020304" pitchFamily="18" charset="0"/>
              </a:rPr>
              <a:t>Edesiri</a:t>
            </a:r>
            <a:r>
              <a:rPr lang="en-US" sz="2400" b="1" dirty="0">
                <a:solidFill>
                  <a:srgbClr val="002060"/>
                </a:solidFill>
                <a:effectLst/>
                <a:latin typeface="+mj-lt"/>
                <a:ea typeface="SimSun" panose="02010600030101010101" pitchFamily="2" charset="-122"/>
                <a:cs typeface="Times New Roman" panose="02020603050405020304" pitchFamily="18" charset="0"/>
              </a:rPr>
              <a:t> </a:t>
            </a:r>
            <a:r>
              <a:rPr lang="en-US" sz="2400" b="1" dirty="0" err="1">
                <a:solidFill>
                  <a:srgbClr val="002060"/>
                </a:solidFill>
                <a:effectLst/>
                <a:latin typeface="+mj-lt"/>
                <a:ea typeface="SimSun" panose="02010600030101010101" pitchFamily="2" charset="-122"/>
                <a:cs typeface="Times New Roman" panose="02020603050405020304" pitchFamily="18" charset="0"/>
              </a:rPr>
              <a:t>Eruenah</a:t>
            </a:r>
            <a:r>
              <a:rPr lang="en-US" sz="2400" b="1" dirty="0">
                <a:solidFill>
                  <a:srgbClr val="002060"/>
                </a:solidFill>
                <a:effectLst/>
                <a:latin typeface="+mj-lt"/>
                <a:ea typeface="SimSun" panose="02010600030101010101" pitchFamily="2" charset="-122"/>
                <a:cs typeface="Times New Roman" panose="02020603050405020304" pitchFamily="18" charset="0"/>
              </a:rPr>
              <a:t>  (Director) +447891717257 </a:t>
            </a:r>
          </a:p>
          <a:p>
            <a:pPr algn="l">
              <a:lnSpc>
                <a:spcPct val="115000"/>
              </a:lnSpc>
              <a:spcAft>
                <a:spcPts val="1000"/>
              </a:spcAft>
            </a:pPr>
            <a:r>
              <a:rPr lang="en-US" sz="2400" b="1" dirty="0" err="1">
                <a:solidFill>
                  <a:srgbClr val="002060"/>
                </a:solidFill>
                <a:effectLst/>
                <a:latin typeface="+mj-lt"/>
                <a:ea typeface="SimSun" panose="02010600030101010101" pitchFamily="2" charset="-122"/>
                <a:cs typeface="Times New Roman" panose="02020603050405020304" pitchFamily="18" charset="0"/>
              </a:rPr>
              <a:t>Mrs</a:t>
            </a:r>
            <a:r>
              <a:rPr lang="en-US" sz="2400" b="1" dirty="0">
                <a:solidFill>
                  <a:srgbClr val="002060"/>
                </a:solidFill>
                <a:effectLst/>
                <a:latin typeface="+mj-lt"/>
                <a:ea typeface="SimSun" panose="02010600030101010101" pitchFamily="2" charset="-122"/>
                <a:cs typeface="Times New Roman" panose="02020603050405020304" pitchFamily="18" charset="0"/>
              </a:rPr>
              <a:t> </a:t>
            </a:r>
            <a:r>
              <a:rPr lang="en-US" sz="2400" b="1" dirty="0" err="1">
                <a:solidFill>
                  <a:srgbClr val="002060"/>
                </a:solidFill>
                <a:effectLst/>
                <a:latin typeface="+mj-lt"/>
                <a:ea typeface="SimSun" panose="02010600030101010101" pitchFamily="2" charset="-122"/>
                <a:cs typeface="Times New Roman" panose="02020603050405020304" pitchFamily="18" charset="0"/>
              </a:rPr>
              <a:t>Chioma</a:t>
            </a:r>
            <a:r>
              <a:rPr lang="en-US" sz="2400" b="1" dirty="0">
                <a:solidFill>
                  <a:srgbClr val="002060"/>
                </a:solidFill>
                <a:effectLst/>
                <a:latin typeface="+mj-lt"/>
                <a:ea typeface="SimSun" panose="02010600030101010101" pitchFamily="2" charset="-122"/>
                <a:cs typeface="Times New Roman" panose="02020603050405020304" pitchFamily="18" charset="0"/>
              </a:rPr>
              <a:t> </a:t>
            </a:r>
            <a:r>
              <a:rPr lang="en-US" sz="2400" b="1" dirty="0" err="1">
                <a:solidFill>
                  <a:srgbClr val="002060"/>
                </a:solidFill>
                <a:effectLst/>
                <a:latin typeface="+mj-lt"/>
                <a:ea typeface="SimSun" panose="02010600030101010101" pitchFamily="2" charset="-122"/>
                <a:cs typeface="Times New Roman" panose="02020603050405020304" pitchFamily="18" charset="0"/>
              </a:rPr>
              <a:t>Fregene</a:t>
            </a:r>
            <a:r>
              <a:rPr lang="en-US" sz="2400" b="1" dirty="0">
                <a:solidFill>
                  <a:srgbClr val="002060"/>
                </a:solidFill>
                <a:effectLst/>
                <a:latin typeface="+mj-lt"/>
                <a:ea typeface="SimSun" panose="02010600030101010101" pitchFamily="2" charset="-122"/>
                <a:cs typeface="Times New Roman" panose="02020603050405020304" pitchFamily="18" charset="0"/>
              </a:rPr>
              <a:t>  (HT) +2349034371223</a:t>
            </a:r>
            <a:endParaRPr lang="en-US" sz="2400" b="1" dirty="0">
              <a:solidFill>
                <a:srgbClr val="002060"/>
              </a:solidFill>
              <a:latin typeface="+mj-lt"/>
              <a:ea typeface="SimSun" panose="02010600030101010101" pitchFamily="2" charset="-122"/>
              <a:cs typeface="Times New Roman" panose="02020603050405020304" pitchFamily="18" charset="0"/>
            </a:endParaRPr>
          </a:p>
          <a:p>
            <a:pPr algn="l">
              <a:lnSpc>
                <a:spcPct val="115000"/>
              </a:lnSpc>
              <a:spcAft>
                <a:spcPts val="1000"/>
              </a:spcAft>
            </a:pPr>
            <a:r>
              <a:rPr lang="en-US" sz="2400" b="1" dirty="0">
                <a:solidFill>
                  <a:srgbClr val="002060"/>
                </a:solidFill>
                <a:effectLst/>
                <a:latin typeface="+mj-lt"/>
                <a:ea typeface="SimSun" panose="02010600030101010101" pitchFamily="2" charset="-122"/>
                <a:cs typeface="Times New Roman" panose="02020603050405020304" pitchFamily="18" charset="0"/>
              </a:rPr>
              <a:t>Yunfillipsmontessorrischools@gmail.com</a:t>
            </a:r>
          </a:p>
          <a:p>
            <a:pPr algn="l">
              <a:lnSpc>
                <a:spcPct val="115000"/>
              </a:lnSpc>
              <a:spcAft>
                <a:spcPts val="1000"/>
              </a:spcAft>
            </a:pPr>
            <a:r>
              <a:rPr lang="en-US" sz="2400" b="1" dirty="0">
                <a:solidFill>
                  <a:srgbClr val="002060"/>
                </a:solidFill>
                <a:effectLst/>
                <a:latin typeface="+mj-lt"/>
                <a:ea typeface="SimSun" panose="02010600030101010101" pitchFamily="2" charset="-122"/>
                <a:cs typeface="Times New Roman" panose="02020603050405020304" pitchFamily="18" charset="0"/>
              </a:rPr>
              <a:t>www.yunfillips.com</a:t>
            </a:r>
          </a:p>
          <a:p>
            <a:pPr algn="l">
              <a:lnSpc>
                <a:spcPct val="115000"/>
              </a:lnSpc>
              <a:spcAft>
                <a:spcPts val="1000"/>
              </a:spcAft>
            </a:pPr>
            <a:r>
              <a:rPr lang="en-US" sz="2400" b="1" dirty="0">
                <a:solidFill>
                  <a:srgbClr val="002060"/>
                </a:solidFill>
                <a:effectLst/>
                <a:latin typeface="+mj-lt"/>
                <a:ea typeface="SimSun" panose="02010600030101010101" pitchFamily="2" charset="-122"/>
                <a:cs typeface="Times New Roman" panose="02020603050405020304" pitchFamily="18" charset="0"/>
              </a:rPr>
              <a:t>Address: </a:t>
            </a:r>
            <a:r>
              <a:rPr lang="en-US" sz="2400" b="1" dirty="0" err="1">
                <a:solidFill>
                  <a:srgbClr val="002060"/>
                </a:solidFill>
                <a:effectLst/>
                <a:latin typeface="+mj-lt"/>
                <a:ea typeface="SimSun" panose="02010600030101010101" pitchFamily="2" charset="-122"/>
                <a:cs typeface="Times New Roman" panose="02020603050405020304" pitchFamily="18" charset="0"/>
              </a:rPr>
              <a:t>Ekreghware</a:t>
            </a:r>
            <a:r>
              <a:rPr lang="en-US" sz="2400" b="1" dirty="0">
                <a:solidFill>
                  <a:srgbClr val="002060"/>
                </a:solidFill>
                <a:effectLst/>
                <a:latin typeface="+mj-lt"/>
                <a:ea typeface="SimSun" panose="02010600030101010101" pitchFamily="2" charset="-122"/>
                <a:cs typeface="Times New Roman" panose="02020603050405020304" pitchFamily="18" charset="0"/>
              </a:rPr>
              <a:t> / </a:t>
            </a:r>
            <a:r>
              <a:rPr lang="en-US" sz="2400" b="1" dirty="0" err="1">
                <a:solidFill>
                  <a:srgbClr val="002060"/>
                </a:solidFill>
                <a:effectLst/>
                <a:latin typeface="+mj-lt"/>
                <a:ea typeface="SimSun" panose="02010600030101010101" pitchFamily="2" charset="-122"/>
                <a:cs typeface="Times New Roman" panose="02020603050405020304" pitchFamily="18" charset="0"/>
              </a:rPr>
              <a:t>Iyeghe</a:t>
            </a:r>
            <a:r>
              <a:rPr lang="en-US" sz="2400" b="1" dirty="0">
                <a:solidFill>
                  <a:srgbClr val="002060"/>
                </a:solidFill>
                <a:effectLst/>
                <a:latin typeface="+mj-lt"/>
                <a:ea typeface="SimSun" panose="02010600030101010101" pitchFamily="2" charset="-122"/>
                <a:cs typeface="Times New Roman" panose="02020603050405020304" pitchFamily="18" charset="0"/>
              </a:rPr>
              <a:t> Quarters, </a:t>
            </a:r>
          </a:p>
          <a:p>
            <a:pPr algn="l">
              <a:lnSpc>
                <a:spcPct val="115000"/>
              </a:lnSpc>
              <a:spcAft>
                <a:spcPts val="1000"/>
              </a:spcAft>
            </a:pPr>
            <a:r>
              <a:rPr lang="en-US" sz="2400" b="1" dirty="0">
                <a:solidFill>
                  <a:srgbClr val="002060"/>
                </a:solidFill>
                <a:effectLst/>
                <a:latin typeface="+mj-lt"/>
                <a:ea typeface="SimSun" panose="02010600030101010101" pitchFamily="2" charset="-122"/>
                <a:cs typeface="Times New Roman" panose="02020603050405020304" pitchFamily="18" charset="0"/>
              </a:rPr>
              <a:t>Off College Road, </a:t>
            </a:r>
            <a:r>
              <a:rPr lang="en-US" sz="2400" b="1" dirty="0" err="1">
                <a:solidFill>
                  <a:srgbClr val="002060"/>
                </a:solidFill>
                <a:effectLst/>
                <a:latin typeface="+mj-lt"/>
                <a:ea typeface="SimSun" panose="02010600030101010101" pitchFamily="2" charset="-122"/>
                <a:cs typeface="Times New Roman" panose="02020603050405020304" pitchFamily="18" charset="0"/>
              </a:rPr>
              <a:t>Aladja</a:t>
            </a:r>
            <a:r>
              <a:rPr lang="en-US" sz="2400" b="1" dirty="0">
                <a:solidFill>
                  <a:srgbClr val="002060"/>
                </a:solidFill>
                <a:effectLst/>
                <a:latin typeface="+mj-lt"/>
                <a:ea typeface="SimSun" panose="02010600030101010101" pitchFamily="2" charset="-122"/>
                <a:cs typeface="Times New Roman" panose="02020603050405020304" pitchFamily="18" charset="0"/>
              </a:rPr>
              <a:t>, </a:t>
            </a:r>
            <a:r>
              <a:rPr lang="en-US" sz="2400" b="1" dirty="0" err="1">
                <a:solidFill>
                  <a:srgbClr val="002060"/>
                </a:solidFill>
                <a:effectLst/>
                <a:latin typeface="+mj-lt"/>
                <a:ea typeface="SimSun" panose="02010600030101010101" pitchFamily="2" charset="-122"/>
                <a:cs typeface="Times New Roman" panose="02020603050405020304" pitchFamily="18" charset="0"/>
              </a:rPr>
              <a:t>Udu</a:t>
            </a:r>
            <a:r>
              <a:rPr lang="en-US" sz="2400" b="1" dirty="0">
                <a:solidFill>
                  <a:srgbClr val="002060"/>
                </a:solidFill>
                <a:effectLst/>
                <a:latin typeface="+mj-lt"/>
                <a:ea typeface="SimSun" panose="02010600030101010101" pitchFamily="2" charset="-122"/>
                <a:cs typeface="Times New Roman" panose="02020603050405020304" pitchFamily="18" charset="0"/>
              </a:rPr>
              <a:t> LGA, Delta State.</a:t>
            </a:r>
          </a:p>
        </p:txBody>
      </p:sp>
      <p:pic>
        <p:nvPicPr>
          <p:cNvPr id="7" name="Picture 6">
            <a:extLst>
              <a:ext uri="{FF2B5EF4-FFF2-40B4-BE49-F238E27FC236}">
                <a16:creationId xmlns:a16="http://schemas.microsoft.com/office/drawing/2014/main" id="{20103511-668B-49F0-9C9F-106DCC4D9121}"/>
              </a:ext>
            </a:extLst>
          </p:cNvPr>
          <p:cNvPicPr>
            <a:picLocks noChangeAspect="1"/>
          </p:cNvPicPr>
          <p:nvPr/>
        </p:nvPicPr>
        <p:blipFill rotWithShape="1">
          <a:blip r:embed="rId2"/>
          <a:srcRect l="-1" t="29539" r="-2725" b="24734"/>
          <a:stretch/>
        </p:blipFill>
        <p:spPr>
          <a:xfrm>
            <a:off x="8184630" y="2700954"/>
            <a:ext cx="2315755" cy="2290771"/>
          </a:xfrm>
          <a:prstGeom prst="rect">
            <a:avLst/>
          </a:prstGeom>
        </p:spPr>
      </p:pic>
    </p:spTree>
    <p:extLst>
      <p:ext uri="{BB962C8B-B14F-4D97-AF65-F5344CB8AC3E}">
        <p14:creationId xmlns:p14="http://schemas.microsoft.com/office/powerpoint/2010/main" val="18935493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DC443356-578A-4C79-9196-E6A2F9178CD5}"/>
              </a:ext>
            </a:extLst>
          </p:cNvPr>
          <p:cNvSpPr>
            <a:spLocks noGrp="1"/>
          </p:cNvSpPr>
          <p:nvPr>
            <p:ph type="ctrTitle"/>
          </p:nvPr>
        </p:nvSpPr>
        <p:spPr>
          <a:xfrm>
            <a:off x="1009812" y="441342"/>
            <a:ext cx="6554140" cy="927958"/>
          </a:xfrm>
        </p:spPr>
        <p:txBody>
          <a:bodyPr>
            <a:noAutofit/>
          </a:bodyPr>
          <a:lstStyle/>
          <a:p>
            <a:pPr algn="l"/>
            <a:r>
              <a:rPr lang="en-US" sz="4400" b="1" dirty="0">
                <a:solidFill>
                  <a:schemeClr val="tx1"/>
                </a:solidFill>
                <a:latin typeface="Tahoma" panose="020B0604030504040204" pitchFamily="34" charset="0"/>
                <a:ea typeface="Tahoma" panose="020B0604030504040204" pitchFamily="34" charset="0"/>
                <a:cs typeface="Tahoma" panose="020B0604030504040204" pitchFamily="34" charset="0"/>
              </a:rPr>
              <a:t>WEBSITE QR </a:t>
            </a:r>
            <a:endParaRPr lang="en-NG" sz="44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pic>
        <p:nvPicPr>
          <p:cNvPr id="7" name="Picture 6">
            <a:extLst>
              <a:ext uri="{FF2B5EF4-FFF2-40B4-BE49-F238E27FC236}">
                <a16:creationId xmlns:a16="http://schemas.microsoft.com/office/drawing/2014/main" id="{20103511-668B-49F0-9C9F-106DCC4D9121}"/>
              </a:ext>
            </a:extLst>
          </p:cNvPr>
          <p:cNvPicPr>
            <a:picLocks noChangeAspect="1"/>
          </p:cNvPicPr>
          <p:nvPr/>
        </p:nvPicPr>
        <p:blipFill>
          <a:blip r:embed="rId2"/>
          <a:srcRect t="539" b="539"/>
          <a:stretch/>
        </p:blipFill>
        <p:spPr>
          <a:xfrm>
            <a:off x="3111366" y="1369300"/>
            <a:ext cx="5328097" cy="5270613"/>
          </a:xfrm>
          <a:prstGeom prst="rect">
            <a:avLst/>
          </a:prstGeom>
        </p:spPr>
      </p:pic>
    </p:spTree>
    <p:extLst>
      <p:ext uri="{BB962C8B-B14F-4D97-AF65-F5344CB8AC3E}">
        <p14:creationId xmlns:p14="http://schemas.microsoft.com/office/powerpoint/2010/main" val="380465398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7DFCEC-8047-483C-BB8D-5AB6D2D57064}"/>
              </a:ext>
            </a:extLst>
          </p:cNvPr>
          <p:cNvSpPr>
            <a:spLocks noGrp="1"/>
          </p:cNvSpPr>
          <p:nvPr>
            <p:ph idx="1"/>
          </p:nvPr>
        </p:nvSpPr>
        <p:spPr>
          <a:xfrm>
            <a:off x="1435412" y="963637"/>
            <a:ext cx="3474213" cy="6063174"/>
          </a:xfrm>
        </p:spPr>
        <p:txBody>
          <a:bodyPr>
            <a:normAutofit/>
          </a:bodyPr>
          <a:lstStyle/>
          <a:p>
            <a:pPr marL="0" indent="0">
              <a:buNone/>
            </a:pPr>
            <a:r>
              <a:rPr lang="en-US" sz="2800" b="1" dirty="0">
                <a:solidFill>
                  <a:srgbClr val="002060"/>
                </a:solidFill>
              </a:rPr>
              <a:t>Dear Esteemed Brothers and Sisters, Please, help us to support the listed children from poor and educationally deprived families in the Sponsorship Program. </a:t>
            </a:r>
          </a:p>
          <a:p>
            <a:pPr marL="0" indent="0">
              <a:buNone/>
            </a:pPr>
            <a:r>
              <a:rPr lang="en-US" sz="2800" b="1" dirty="0">
                <a:solidFill>
                  <a:srgbClr val="002060"/>
                </a:solidFill>
              </a:rPr>
              <a:t>God bless you In Jesus Name, Amen.</a:t>
            </a:r>
          </a:p>
          <a:p>
            <a:pPr marL="0" indent="0" algn="ctr">
              <a:buNone/>
            </a:pPr>
            <a:endParaRPr lang="en-US" sz="2800" b="1" dirty="0">
              <a:solidFill>
                <a:srgbClr val="002060"/>
              </a:solidFill>
            </a:endParaRPr>
          </a:p>
          <a:p>
            <a:pPr marL="0" indent="0" algn="ctr">
              <a:buNone/>
            </a:pPr>
            <a:endParaRPr lang="en-NG" sz="2800" b="1" dirty="0">
              <a:solidFill>
                <a:srgbClr val="002060"/>
              </a:solidFill>
            </a:endParaRPr>
          </a:p>
        </p:txBody>
      </p:sp>
      <p:sp>
        <p:nvSpPr>
          <p:cNvPr id="4" name="Content Placeholder 2">
            <a:extLst>
              <a:ext uri="{FF2B5EF4-FFF2-40B4-BE49-F238E27FC236}">
                <a16:creationId xmlns:a16="http://schemas.microsoft.com/office/drawing/2014/main" id="{E3EE6980-9331-4DC7-8C8B-3E85BC0B6649}"/>
              </a:ext>
            </a:extLst>
          </p:cNvPr>
          <p:cNvSpPr txBox="1">
            <a:spLocks/>
          </p:cNvSpPr>
          <p:nvPr/>
        </p:nvSpPr>
        <p:spPr>
          <a:xfrm>
            <a:off x="4665786" y="4777396"/>
            <a:ext cx="5233181" cy="1020079"/>
          </a:xfrm>
          <a:prstGeom prst="rect">
            <a:avLst/>
          </a:prstGeom>
        </p:spPr>
        <p:txBody>
          <a:bodyPr vert="horz" lIns="91440" tIns="45720" rIns="91440" bIns="45720" rtlCol="0">
            <a:normAutofit fontScale="62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Font typeface="Wingdings 3" charset="2"/>
              <a:buNone/>
            </a:pPr>
            <a:r>
              <a:rPr lang="en-US" sz="2800" dirty="0">
                <a:solidFill>
                  <a:schemeClr val="tx1"/>
                </a:solidFill>
                <a:latin typeface="Arial Black" panose="020B0A04020102020204" pitchFamily="34" charset="0"/>
              </a:rPr>
              <a:t>Young </a:t>
            </a:r>
            <a:r>
              <a:rPr lang="en-US" sz="2800" dirty="0" err="1">
                <a:solidFill>
                  <a:schemeClr val="tx1"/>
                </a:solidFill>
                <a:latin typeface="Arial Black" panose="020B0A04020102020204" pitchFamily="34" charset="0"/>
              </a:rPr>
              <a:t>Eruenah</a:t>
            </a:r>
            <a:endParaRPr lang="en-US" sz="2800" dirty="0">
              <a:solidFill>
                <a:schemeClr val="tx1"/>
              </a:solidFill>
              <a:latin typeface="Arial Black" panose="020B0A04020102020204" pitchFamily="34" charset="0"/>
            </a:endParaRPr>
          </a:p>
          <a:p>
            <a:pPr marL="0" indent="0" algn="ctr">
              <a:buFont typeface="Wingdings 3" charset="2"/>
              <a:buNone/>
            </a:pPr>
            <a:r>
              <a:rPr lang="en-US" sz="2800" dirty="0">
                <a:solidFill>
                  <a:schemeClr val="tx1"/>
                </a:solidFill>
                <a:latin typeface="Arial Black" panose="020B0A04020102020204" pitchFamily="34" charset="0"/>
              </a:rPr>
              <a:t>Executive Headteacher, </a:t>
            </a:r>
          </a:p>
          <a:p>
            <a:pPr marL="0" indent="0" algn="ctr">
              <a:buFont typeface="Wingdings 3" charset="2"/>
              <a:buNone/>
            </a:pPr>
            <a:r>
              <a:rPr lang="en-US" sz="2800" dirty="0" err="1">
                <a:solidFill>
                  <a:schemeClr val="tx1"/>
                </a:solidFill>
                <a:latin typeface="Arial Black" panose="020B0A04020102020204" pitchFamily="34" charset="0"/>
              </a:rPr>
              <a:t>Yunfillips</a:t>
            </a:r>
            <a:r>
              <a:rPr lang="en-US" sz="2800" dirty="0">
                <a:solidFill>
                  <a:schemeClr val="tx1"/>
                </a:solidFill>
                <a:latin typeface="Arial Black" panose="020B0A04020102020204" pitchFamily="34" charset="0"/>
              </a:rPr>
              <a:t> Montessori Schools.</a:t>
            </a:r>
            <a:endParaRPr lang="en-NG" sz="2800" dirty="0">
              <a:solidFill>
                <a:schemeClr val="tx1"/>
              </a:solidFill>
              <a:latin typeface="Arial Black" panose="020B0A04020102020204" pitchFamily="34" charset="0"/>
            </a:endParaRPr>
          </a:p>
        </p:txBody>
      </p:sp>
      <p:sp>
        <p:nvSpPr>
          <p:cNvPr id="5" name="Content Placeholder 2">
            <a:extLst>
              <a:ext uri="{FF2B5EF4-FFF2-40B4-BE49-F238E27FC236}">
                <a16:creationId xmlns:a16="http://schemas.microsoft.com/office/drawing/2014/main" id="{FEAF2367-6062-46A8-8CB3-EDC7D2927C60}"/>
              </a:ext>
            </a:extLst>
          </p:cNvPr>
          <p:cNvSpPr txBox="1">
            <a:spLocks/>
          </p:cNvSpPr>
          <p:nvPr/>
        </p:nvSpPr>
        <p:spPr>
          <a:xfrm>
            <a:off x="496659" y="548641"/>
            <a:ext cx="4842679" cy="429063"/>
          </a:xfrm>
          <a:prstGeom prst="rect">
            <a:avLst/>
          </a:prstGeom>
        </p:spPr>
        <p:txBody>
          <a:bodyPr vert="horz" lIns="91440" tIns="45720" rIns="91440" bIns="45720" rtlCol="0">
            <a:normAutofit fontScale="92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Font typeface="Wingdings 3" charset="2"/>
              <a:buNone/>
            </a:pPr>
            <a:r>
              <a:rPr lang="en-US" sz="2800" dirty="0">
                <a:solidFill>
                  <a:schemeClr val="tx1"/>
                </a:solidFill>
                <a:latin typeface="Arial Black" panose="020B0A04020102020204" pitchFamily="34" charset="0"/>
              </a:rPr>
              <a:t>SPONSORSHIP</a:t>
            </a:r>
          </a:p>
          <a:p>
            <a:pPr marL="0" indent="0" algn="ctr">
              <a:buFont typeface="Wingdings 3" charset="2"/>
              <a:buNone/>
            </a:pPr>
            <a:endParaRPr lang="en-US" sz="2800" dirty="0">
              <a:solidFill>
                <a:schemeClr val="tx1"/>
              </a:solidFill>
              <a:latin typeface="Arial Black" panose="020B0A04020102020204" pitchFamily="34" charset="0"/>
            </a:endParaRPr>
          </a:p>
          <a:p>
            <a:pPr marL="0" indent="0" algn="ctr">
              <a:buFont typeface="Wingdings 3" charset="2"/>
              <a:buNone/>
            </a:pPr>
            <a:endParaRPr lang="en-NG" sz="2800" dirty="0">
              <a:solidFill>
                <a:schemeClr val="tx1"/>
              </a:solidFill>
              <a:latin typeface="Arial Black" panose="020B0A04020102020204" pitchFamily="34" charset="0"/>
            </a:endParaRPr>
          </a:p>
        </p:txBody>
      </p:sp>
      <p:pic>
        <p:nvPicPr>
          <p:cNvPr id="6" name="Picture 5">
            <a:extLst>
              <a:ext uri="{FF2B5EF4-FFF2-40B4-BE49-F238E27FC236}">
                <a16:creationId xmlns:a16="http://schemas.microsoft.com/office/drawing/2014/main" id="{9635D8E2-91A2-46B1-84BD-F4A9C32D348A}"/>
              </a:ext>
            </a:extLst>
          </p:cNvPr>
          <p:cNvPicPr>
            <a:picLocks noChangeAspect="1"/>
          </p:cNvPicPr>
          <p:nvPr/>
        </p:nvPicPr>
        <p:blipFill rotWithShape="1">
          <a:blip r:embed="rId2"/>
          <a:srcRect b="38361"/>
          <a:stretch/>
        </p:blipFill>
        <p:spPr>
          <a:xfrm flipH="1">
            <a:off x="4909625" y="589792"/>
            <a:ext cx="5045234" cy="4146453"/>
          </a:xfrm>
          <a:prstGeom prst="rect">
            <a:avLst/>
          </a:prstGeom>
        </p:spPr>
      </p:pic>
    </p:spTree>
    <p:extLst>
      <p:ext uri="{BB962C8B-B14F-4D97-AF65-F5344CB8AC3E}">
        <p14:creationId xmlns:p14="http://schemas.microsoft.com/office/powerpoint/2010/main" val="318817941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7DFCEC-8047-483C-BB8D-5AB6D2D57064}"/>
              </a:ext>
            </a:extLst>
          </p:cNvPr>
          <p:cNvSpPr>
            <a:spLocks noGrp="1"/>
          </p:cNvSpPr>
          <p:nvPr>
            <p:ph idx="1"/>
          </p:nvPr>
        </p:nvSpPr>
        <p:spPr/>
        <p:txBody>
          <a:bodyPr>
            <a:normAutofit/>
          </a:bodyPr>
          <a:lstStyle/>
          <a:p>
            <a:pPr marL="0" indent="0" algn="ctr">
              <a:buNone/>
            </a:pPr>
            <a:r>
              <a:rPr lang="en-US" sz="4000" dirty="0">
                <a:solidFill>
                  <a:schemeClr val="tx1"/>
                </a:solidFill>
                <a:latin typeface="Arial Black" panose="020B0A04020102020204" pitchFamily="34" charset="0"/>
              </a:rPr>
              <a:t>THANK</a:t>
            </a:r>
          </a:p>
          <a:p>
            <a:pPr marL="0" indent="0" algn="ctr">
              <a:buNone/>
            </a:pPr>
            <a:r>
              <a:rPr lang="en-US" sz="4000" dirty="0">
                <a:solidFill>
                  <a:schemeClr val="tx1"/>
                </a:solidFill>
                <a:latin typeface="Arial Black" panose="020B0A04020102020204" pitchFamily="34" charset="0"/>
              </a:rPr>
              <a:t> YOU</a:t>
            </a:r>
            <a:endParaRPr lang="en-NG" sz="4000" dirty="0">
              <a:solidFill>
                <a:schemeClr val="tx1"/>
              </a:solidFill>
              <a:latin typeface="Arial Black" panose="020B0A04020102020204" pitchFamily="34" charset="0"/>
            </a:endParaRPr>
          </a:p>
        </p:txBody>
      </p:sp>
    </p:spTree>
    <p:extLst>
      <p:ext uri="{BB962C8B-B14F-4D97-AF65-F5344CB8AC3E}">
        <p14:creationId xmlns:p14="http://schemas.microsoft.com/office/powerpoint/2010/main" val="428715274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543</TotalTime>
  <Words>650</Words>
  <Application>Microsoft Office PowerPoint</Application>
  <PresentationFormat>Widescreen</PresentationFormat>
  <Paragraphs>61</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Arial Black</vt:lpstr>
      <vt:lpstr>Tahoma</vt:lpstr>
      <vt:lpstr>Trebuchet MS</vt:lpstr>
      <vt:lpstr>Wingdings</vt:lpstr>
      <vt:lpstr>Wingdings 3</vt:lpstr>
      <vt:lpstr>Facet</vt:lpstr>
      <vt:lpstr> YUNFILLIPS MONTESSORI  SCHOOLS</vt:lpstr>
      <vt:lpstr>PowerPoint Presentation</vt:lpstr>
      <vt:lpstr>ABOUT YUNFILLIPS MONTESSORI SCHOOLS</vt:lpstr>
      <vt:lpstr>ABOUT YUNFILLIPS MONTESSORI SCHOOLS</vt:lpstr>
      <vt:lpstr>PURPOSE OF THE  SCHOLARSHIP SCHEME</vt:lpstr>
      <vt:lpstr>ABOUT ALADJA COMMUNITY</vt:lpstr>
      <vt:lpstr>The Children We Are Supporting / Their Reality Today</vt:lpstr>
      <vt:lpstr>Why Your Support Matters</vt:lpstr>
      <vt:lpstr>OUR GOAL</vt:lpstr>
      <vt:lpstr>PAYMENT CATEGORYAND PLAN</vt:lpstr>
      <vt:lpstr>PAYMENT DETAILS</vt:lpstr>
      <vt:lpstr>CONTACT </vt:lpstr>
      <vt:lpstr>WEBSITE QR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PATRICK</dc:creator>
  <cp:lastModifiedBy>PATRICK</cp:lastModifiedBy>
  <cp:revision>45</cp:revision>
  <dcterms:created xsi:type="dcterms:W3CDTF">2026-01-10T10:42:45Z</dcterms:created>
  <dcterms:modified xsi:type="dcterms:W3CDTF">2026-05-13T18:14:04Z</dcterms:modified>
</cp:coreProperties>
</file>